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43" d="100"/>
          <a:sy n="43" d="100"/>
        </p:scale>
        <p:origin x="-68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5" name="14 Rectángulo redondeado"/>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solidFill>
                <a:prstClr val="white"/>
              </a:solidFill>
            </a:endParaRPr>
          </a:p>
        </p:txBody>
      </p:sp>
      <p:sp>
        <p:nvSpPr>
          <p:cNvPr id="10" name="9 Rectángulo redondeado"/>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solidFill>
                <a:prstClr val="white"/>
              </a:solidFill>
            </a:endParaRPr>
          </a:p>
        </p:txBody>
      </p:sp>
      <p:sp>
        <p:nvSpPr>
          <p:cNvPr id="5" name="4 Título"/>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kumimoji="0" lang="es-ES" smtClean="0"/>
              <a:t>Haga clic para modificar el estilo de título del patrón</a:t>
            </a:r>
            <a:endParaRPr kumimoji="0" lang="en-US"/>
          </a:p>
        </p:txBody>
      </p:sp>
      <p:sp>
        <p:nvSpPr>
          <p:cNvPr id="20" name="19 Subtítulo"/>
          <p:cNvSpPr>
            <a:spLocks noGrp="1"/>
          </p:cNvSpPr>
          <p:nvPr>
            <p:ph type="subTitle" idx="1"/>
          </p:nvPr>
        </p:nvSpPr>
        <p:spPr>
          <a:xfrm>
            <a:off x="722376" y="3685032"/>
            <a:ext cx="7772400" cy="914400"/>
          </a:xfrm>
        </p:spPr>
        <p:txBody>
          <a:bodyPr lIns="182880"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s-ES" smtClean="0"/>
              <a:t>Haga clic para modificar el estilo de subtítulo del patrón</a:t>
            </a:r>
            <a:endParaRPr kumimoji="0" lang="en-US"/>
          </a:p>
        </p:txBody>
      </p:sp>
      <p:sp>
        <p:nvSpPr>
          <p:cNvPr id="19" name="18 Marcador de fecha"/>
          <p:cNvSpPr>
            <a:spLocks noGrp="1"/>
          </p:cNvSpPr>
          <p:nvPr>
            <p:ph type="dt" sz="half" idx="10"/>
          </p:nvPr>
        </p:nvSpPr>
        <p:spPr/>
        <p:txBody>
          <a:bodyPr/>
          <a:lstStyle>
            <a:extLst/>
          </a:lstStyle>
          <a:p>
            <a:fld id="{7A847CFC-816F-41D0-AAC0-9BF4FEBC753E}" type="datetimeFigureOut">
              <a:rPr lang="es-ES" smtClean="0">
                <a:solidFill>
                  <a:srgbClr val="E3DED1">
                    <a:shade val="50000"/>
                  </a:srgbClr>
                </a:solidFill>
              </a:rPr>
              <a:pPr/>
              <a:t>07/10/2012</a:t>
            </a:fld>
            <a:endParaRPr lang="es-ES" dirty="0">
              <a:solidFill>
                <a:srgbClr val="E3DED1">
                  <a:shade val="50000"/>
                </a:srgbClr>
              </a:solidFill>
            </a:endParaRPr>
          </a:p>
        </p:txBody>
      </p:sp>
      <p:sp>
        <p:nvSpPr>
          <p:cNvPr id="8" name="7 Marcador de pie de página"/>
          <p:cNvSpPr>
            <a:spLocks noGrp="1"/>
          </p:cNvSpPr>
          <p:nvPr>
            <p:ph type="ftr" sz="quarter" idx="11"/>
          </p:nvPr>
        </p:nvSpPr>
        <p:spPr/>
        <p:txBody>
          <a:bodyPr/>
          <a:lstStyle>
            <a:extLst/>
          </a:lstStyle>
          <a:p>
            <a:endParaRPr lang="es-ES" dirty="0">
              <a:solidFill>
                <a:srgbClr val="E3DED1">
                  <a:shade val="50000"/>
                </a:srgbClr>
              </a:solidFill>
            </a:endParaRPr>
          </a:p>
        </p:txBody>
      </p:sp>
      <p:sp>
        <p:nvSpPr>
          <p:cNvPr id="11" name="10 Marcador de número de diapositiva"/>
          <p:cNvSpPr>
            <a:spLocks noGrp="1"/>
          </p:cNvSpPr>
          <p:nvPr>
            <p:ph type="sldNum" sz="quarter" idx="12"/>
          </p:nvPr>
        </p:nvSpPr>
        <p:spPr/>
        <p:txBody>
          <a:bodyPr/>
          <a:lstStyle>
            <a:extLst/>
          </a:lstStyle>
          <a:p>
            <a:fld id="{132FADFE-3B8F-471C-ABF0-DBC7717ECBBC}" type="slidenum">
              <a:rPr lang="es-ES" smtClean="0">
                <a:solidFill>
                  <a:srgbClr val="E3DED1">
                    <a:shade val="50000"/>
                  </a:srgbClr>
                </a:solidFill>
              </a:rPr>
              <a:pPr/>
              <a:t>‹Nº›</a:t>
            </a:fld>
            <a:endParaRPr lang="es-ES" dirty="0">
              <a:solidFill>
                <a:srgbClr val="E3DED1">
                  <a:shade val="50000"/>
                </a:srgbClr>
              </a:solidFill>
            </a:endParaRPr>
          </a:p>
        </p:txBody>
      </p:sp>
    </p:spTree>
    <p:extLst>
      <p:ext uri="{BB962C8B-B14F-4D97-AF65-F5344CB8AC3E}">
        <p14:creationId xmlns:p14="http://schemas.microsoft.com/office/powerpoint/2010/main" val="34542523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502920" y="4983480"/>
            <a:ext cx="8183880" cy="1051560"/>
          </a:xfrm>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a:xfrm>
            <a:off x="502920" y="530352"/>
            <a:ext cx="8183880" cy="4187952"/>
          </a:xfrm>
        </p:spPr>
        <p:txBody>
          <a:bodyPr/>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solidFill>
                  <a:srgbClr val="E3DED1">
                    <a:shade val="50000"/>
                  </a:srgbClr>
                </a:solidFill>
              </a:rPr>
              <a:pPr/>
              <a:t>07/10/2012</a:t>
            </a:fld>
            <a:endParaRPr lang="es-ES" dirty="0">
              <a:solidFill>
                <a:srgbClr val="E3DED1">
                  <a:shade val="50000"/>
                </a:srgbClr>
              </a:solidFill>
            </a:endParaRPr>
          </a:p>
        </p:txBody>
      </p:sp>
      <p:sp>
        <p:nvSpPr>
          <p:cNvPr id="5" name="4 Marcador de pie de página"/>
          <p:cNvSpPr>
            <a:spLocks noGrp="1"/>
          </p:cNvSpPr>
          <p:nvPr>
            <p:ph type="ftr" sz="quarter" idx="11"/>
          </p:nvPr>
        </p:nvSpPr>
        <p:spPr/>
        <p:txBody>
          <a:bodyPr/>
          <a:lstStyle>
            <a:extLst/>
          </a:lstStyle>
          <a:p>
            <a:endParaRPr lang="es-ES" dirty="0">
              <a:solidFill>
                <a:srgbClr val="E3DED1">
                  <a:shade val="50000"/>
                </a:srgbClr>
              </a:solidFill>
            </a:endParaRPr>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solidFill>
                  <a:srgbClr val="E3DED1">
                    <a:shade val="50000"/>
                  </a:srgbClr>
                </a:solidFill>
              </a:rPr>
              <a:pPr/>
              <a:t>‹Nº›</a:t>
            </a:fld>
            <a:endParaRPr lang="es-ES" dirty="0">
              <a:solidFill>
                <a:srgbClr val="E3DED1">
                  <a:shade val="50000"/>
                </a:srgbClr>
              </a:solidFill>
            </a:endParaRPr>
          </a:p>
        </p:txBody>
      </p:sp>
    </p:spTree>
    <p:extLst>
      <p:ext uri="{BB962C8B-B14F-4D97-AF65-F5344CB8AC3E}">
        <p14:creationId xmlns:p14="http://schemas.microsoft.com/office/powerpoint/2010/main" val="19929501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14" name="13 Rectángulo redondeado"/>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solidFill>
                <a:prstClr val="white"/>
              </a:solidFill>
            </a:endParaRPr>
          </a:p>
        </p:txBody>
      </p:sp>
      <p:sp>
        <p:nvSpPr>
          <p:cNvPr id="11" name="10 Rectángulo redondeado"/>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solidFill>
                <a:prstClr val="white"/>
              </a:solidFill>
            </a:endParaRPr>
          </a:p>
        </p:txBody>
      </p:sp>
      <p:sp>
        <p:nvSpPr>
          <p:cNvPr id="2" name="1 Título"/>
          <p:cNvSpPr>
            <a:spLocks noGrp="1"/>
          </p:cNvSpPr>
          <p:nvPr>
            <p:ph type="title"/>
          </p:nvPr>
        </p:nvSpPr>
        <p:spPr>
          <a:xfrm>
            <a:off x="468344" y="4928616"/>
            <a:ext cx="8183880" cy="676656"/>
          </a:xfrm>
        </p:spPr>
        <p:txBody>
          <a:bodyPr lIns="91440" bIns="0" anchor="b"/>
          <a:lstStyle>
            <a:lvl1pPr algn="l">
              <a:buNone/>
              <a:defRPr sz="3600" b="0" cap="none" baseline="0">
                <a:solidFill>
                  <a:schemeClr val="bg2">
                    <a:shade val="25000"/>
                  </a:schemeClr>
                </a:solidFill>
                <a:effectLst/>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68344" y="5624484"/>
            <a:ext cx="8183880" cy="420624"/>
          </a:xfrm>
        </p:spPr>
        <p:txBody>
          <a:bodyPr lIns="118872" tIns="0" anchor="t"/>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solidFill>
                  <a:srgbClr val="E3DED1">
                    <a:shade val="50000"/>
                  </a:srgbClr>
                </a:solidFill>
              </a:rPr>
              <a:pPr/>
              <a:t>07/10/2012</a:t>
            </a:fld>
            <a:endParaRPr lang="es-ES" dirty="0">
              <a:solidFill>
                <a:srgbClr val="E3DED1">
                  <a:shade val="50000"/>
                </a:srgbClr>
              </a:solidFill>
            </a:endParaRPr>
          </a:p>
        </p:txBody>
      </p:sp>
      <p:sp>
        <p:nvSpPr>
          <p:cNvPr id="5" name="4 Marcador de pie de página"/>
          <p:cNvSpPr>
            <a:spLocks noGrp="1"/>
          </p:cNvSpPr>
          <p:nvPr>
            <p:ph type="ftr" sz="quarter" idx="11"/>
          </p:nvPr>
        </p:nvSpPr>
        <p:spPr/>
        <p:txBody>
          <a:bodyPr/>
          <a:lstStyle>
            <a:extLst/>
          </a:lstStyle>
          <a:p>
            <a:endParaRPr lang="es-ES" dirty="0">
              <a:solidFill>
                <a:srgbClr val="E3DED1">
                  <a:shade val="50000"/>
                </a:srgbClr>
              </a:solidFill>
            </a:endParaRPr>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solidFill>
                  <a:srgbClr val="E3DED1">
                    <a:shade val="50000"/>
                  </a:srgbClr>
                </a:solidFill>
              </a:rPr>
              <a:pPr/>
              <a:t>‹Nº›</a:t>
            </a:fld>
            <a:endParaRPr lang="es-ES" dirty="0">
              <a:solidFill>
                <a:srgbClr val="E3DED1">
                  <a:shade val="50000"/>
                </a:srgbClr>
              </a:solidFill>
            </a:endParaRPr>
          </a:p>
        </p:txBody>
      </p:sp>
    </p:spTree>
    <p:extLst>
      <p:ext uri="{BB962C8B-B14F-4D97-AF65-F5344CB8AC3E}">
        <p14:creationId xmlns:p14="http://schemas.microsoft.com/office/powerpoint/2010/main" val="3183968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7A847CFC-816F-41D0-AAC0-9BF4FEBC753E}" type="datetimeFigureOut">
              <a:rPr lang="es-ES" smtClean="0">
                <a:solidFill>
                  <a:srgbClr val="E3DED1">
                    <a:shade val="50000"/>
                  </a:srgbClr>
                </a:solidFill>
              </a:rPr>
              <a:pPr/>
              <a:t>07/10/2012</a:t>
            </a:fld>
            <a:endParaRPr lang="es-ES" dirty="0">
              <a:solidFill>
                <a:srgbClr val="E3DED1">
                  <a:shade val="50000"/>
                </a:srgbClr>
              </a:solidFill>
            </a:endParaRPr>
          </a:p>
        </p:txBody>
      </p:sp>
      <p:sp>
        <p:nvSpPr>
          <p:cNvPr id="6" name="5 Marcador de pie de página"/>
          <p:cNvSpPr>
            <a:spLocks noGrp="1"/>
          </p:cNvSpPr>
          <p:nvPr>
            <p:ph type="ftr" sz="quarter" idx="11"/>
          </p:nvPr>
        </p:nvSpPr>
        <p:spPr/>
        <p:txBody>
          <a:bodyPr/>
          <a:lstStyle>
            <a:extLst/>
          </a:lstStyle>
          <a:p>
            <a:endParaRPr lang="es-ES" dirty="0">
              <a:solidFill>
                <a:srgbClr val="E3DED1">
                  <a:shade val="50000"/>
                </a:srgbClr>
              </a:solidFill>
            </a:endParaRPr>
          </a:p>
        </p:txBody>
      </p:sp>
      <p:sp>
        <p:nvSpPr>
          <p:cNvPr id="7" name="6 Marcador de número de diapositiva"/>
          <p:cNvSpPr>
            <a:spLocks noGrp="1"/>
          </p:cNvSpPr>
          <p:nvPr>
            <p:ph type="sldNum" sz="quarter" idx="12"/>
          </p:nvPr>
        </p:nvSpPr>
        <p:spPr/>
        <p:txBody>
          <a:bodyPr/>
          <a:lstStyle>
            <a:extLst/>
          </a:lstStyle>
          <a:p>
            <a:fld id="{132FADFE-3B8F-471C-ABF0-DBC7717ECBBC}" type="slidenum">
              <a:rPr lang="es-ES" smtClean="0">
                <a:solidFill>
                  <a:srgbClr val="E3DED1">
                    <a:shade val="50000"/>
                  </a:srgbClr>
                </a:solidFill>
              </a:rPr>
              <a:pPr/>
              <a:t>‹Nº›</a:t>
            </a:fld>
            <a:endParaRPr lang="es-ES" dirty="0">
              <a:solidFill>
                <a:srgbClr val="E3DED1">
                  <a:shade val="50000"/>
                </a:srgbClr>
              </a:solidFill>
            </a:endParaRPr>
          </a:p>
        </p:txBody>
      </p:sp>
    </p:spTree>
    <p:extLst>
      <p:ext uri="{BB962C8B-B14F-4D97-AF65-F5344CB8AC3E}">
        <p14:creationId xmlns:p14="http://schemas.microsoft.com/office/powerpoint/2010/main" val="5639926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02920" y="4983480"/>
            <a:ext cx="8183880" cy="1051560"/>
          </a:xfrm>
        </p:spPr>
        <p:txBody>
          <a:bodyPr anchor="b"/>
          <a:lstStyle>
            <a:lvl1pPr>
              <a:defRPr b="1"/>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607224"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52169"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extLst/>
          </a:lstStyle>
          <a:p>
            <a:fld id="{7A847CFC-816F-41D0-AAC0-9BF4FEBC753E}" type="datetimeFigureOut">
              <a:rPr lang="es-ES" smtClean="0">
                <a:solidFill>
                  <a:srgbClr val="E3DED1">
                    <a:shade val="50000"/>
                  </a:srgbClr>
                </a:solidFill>
              </a:rPr>
              <a:pPr/>
              <a:t>07/10/2012</a:t>
            </a:fld>
            <a:endParaRPr lang="es-ES" dirty="0">
              <a:solidFill>
                <a:srgbClr val="E3DED1">
                  <a:shade val="50000"/>
                </a:srgbClr>
              </a:solidFill>
            </a:endParaRPr>
          </a:p>
        </p:txBody>
      </p:sp>
      <p:sp>
        <p:nvSpPr>
          <p:cNvPr id="8" name="7 Marcador de pie de página"/>
          <p:cNvSpPr>
            <a:spLocks noGrp="1"/>
          </p:cNvSpPr>
          <p:nvPr>
            <p:ph type="ftr" sz="quarter" idx="11"/>
          </p:nvPr>
        </p:nvSpPr>
        <p:spPr/>
        <p:txBody>
          <a:bodyPr/>
          <a:lstStyle>
            <a:extLst/>
          </a:lstStyle>
          <a:p>
            <a:endParaRPr lang="es-ES" dirty="0">
              <a:solidFill>
                <a:srgbClr val="E3DED1">
                  <a:shade val="50000"/>
                </a:srgbClr>
              </a:solidFill>
            </a:endParaRPr>
          </a:p>
        </p:txBody>
      </p:sp>
      <p:sp>
        <p:nvSpPr>
          <p:cNvPr id="9" name="8 Marcador de número de diapositiva"/>
          <p:cNvSpPr>
            <a:spLocks noGrp="1"/>
          </p:cNvSpPr>
          <p:nvPr>
            <p:ph type="sldNum" sz="quarter" idx="12"/>
          </p:nvPr>
        </p:nvSpPr>
        <p:spPr/>
        <p:txBody>
          <a:bodyPr/>
          <a:lstStyle>
            <a:extLst/>
          </a:lstStyle>
          <a:p>
            <a:fld id="{132FADFE-3B8F-471C-ABF0-DBC7717ECBBC}" type="slidenum">
              <a:rPr lang="es-ES" smtClean="0">
                <a:solidFill>
                  <a:srgbClr val="E3DED1">
                    <a:shade val="50000"/>
                  </a:srgbClr>
                </a:solidFill>
              </a:rPr>
              <a:pPr/>
              <a:t>‹Nº›</a:t>
            </a:fld>
            <a:endParaRPr lang="es-ES" dirty="0">
              <a:solidFill>
                <a:srgbClr val="E3DED1">
                  <a:shade val="50000"/>
                </a:srgbClr>
              </a:solidFill>
            </a:endParaRPr>
          </a:p>
        </p:txBody>
      </p:sp>
    </p:spTree>
    <p:extLst>
      <p:ext uri="{BB962C8B-B14F-4D97-AF65-F5344CB8AC3E}">
        <p14:creationId xmlns:p14="http://schemas.microsoft.com/office/powerpoint/2010/main" val="1366168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extLst/>
          </a:lstStyle>
          <a:p>
            <a:fld id="{7A847CFC-816F-41D0-AAC0-9BF4FEBC753E}" type="datetimeFigureOut">
              <a:rPr lang="es-ES" smtClean="0">
                <a:solidFill>
                  <a:srgbClr val="E3DED1">
                    <a:shade val="50000"/>
                  </a:srgbClr>
                </a:solidFill>
              </a:rPr>
              <a:pPr/>
              <a:t>07/10/2012</a:t>
            </a:fld>
            <a:endParaRPr lang="es-ES" dirty="0">
              <a:solidFill>
                <a:srgbClr val="E3DED1">
                  <a:shade val="50000"/>
                </a:srgbClr>
              </a:solidFill>
            </a:endParaRPr>
          </a:p>
        </p:txBody>
      </p:sp>
      <p:sp>
        <p:nvSpPr>
          <p:cNvPr id="4" name="3 Marcador de pie de página"/>
          <p:cNvSpPr>
            <a:spLocks noGrp="1"/>
          </p:cNvSpPr>
          <p:nvPr>
            <p:ph type="ftr" sz="quarter" idx="11"/>
          </p:nvPr>
        </p:nvSpPr>
        <p:spPr/>
        <p:txBody>
          <a:bodyPr/>
          <a:lstStyle>
            <a:extLst/>
          </a:lstStyle>
          <a:p>
            <a:endParaRPr lang="es-ES" dirty="0">
              <a:solidFill>
                <a:srgbClr val="E3DED1">
                  <a:shade val="50000"/>
                </a:srgbClr>
              </a:solidFill>
            </a:endParaRPr>
          </a:p>
        </p:txBody>
      </p:sp>
      <p:sp>
        <p:nvSpPr>
          <p:cNvPr id="5" name="4 Marcador de número de diapositiva"/>
          <p:cNvSpPr>
            <a:spLocks noGrp="1"/>
          </p:cNvSpPr>
          <p:nvPr>
            <p:ph type="sldNum" sz="quarter" idx="12"/>
          </p:nvPr>
        </p:nvSpPr>
        <p:spPr/>
        <p:txBody>
          <a:bodyPr/>
          <a:lstStyle>
            <a:extLst/>
          </a:lstStyle>
          <a:p>
            <a:fld id="{132FADFE-3B8F-471C-ABF0-DBC7717ECBBC}" type="slidenum">
              <a:rPr lang="es-ES" smtClean="0">
                <a:solidFill>
                  <a:srgbClr val="E3DED1">
                    <a:shade val="50000"/>
                  </a:srgbClr>
                </a:solidFill>
              </a:rPr>
              <a:pPr/>
              <a:t>‹Nº›</a:t>
            </a:fld>
            <a:endParaRPr lang="es-ES" dirty="0">
              <a:solidFill>
                <a:srgbClr val="E3DED1">
                  <a:shade val="50000"/>
                </a:srgbClr>
              </a:solidFill>
            </a:endParaRPr>
          </a:p>
        </p:txBody>
      </p:sp>
    </p:spTree>
    <p:extLst>
      <p:ext uri="{BB962C8B-B14F-4D97-AF65-F5344CB8AC3E}">
        <p14:creationId xmlns:p14="http://schemas.microsoft.com/office/powerpoint/2010/main" val="36651628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7" name="6 Rectángulo redondeado"/>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solidFill>
                <a:prstClr val="white"/>
              </a:solidFill>
            </a:endParaRPr>
          </a:p>
        </p:txBody>
      </p:sp>
      <p:sp>
        <p:nvSpPr>
          <p:cNvPr id="2" name="1 Marcador de fecha"/>
          <p:cNvSpPr>
            <a:spLocks noGrp="1"/>
          </p:cNvSpPr>
          <p:nvPr>
            <p:ph type="dt" sz="half" idx="10"/>
          </p:nvPr>
        </p:nvSpPr>
        <p:spPr/>
        <p:txBody>
          <a:bodyPr/>
          <a:lstStyle>
            <a:extLst/>
          </a:lstStyle>
          <a:p>
            <a:fld id="{7A847CFC-816F-41D0-AAC0-9BF4FEBC753E}" type="datetimeFigureOut">
              <a:rPr lang="es-ES" smtClean="0">
                <a:solidFill>
                  <a:srgbClr val="E3DED1">
                    <a:shade val="50000"/>
                  </a:srgbClr>
                </a:solidFill>
              </a:rPr>
              <a:pPr/>
              <a:t>07/10/2012</a:t>
            </a:fld>
            <a:endParaRPr lang="es-ES" dirty="0">
              <a:solidFill>
                <a:srgbClr val="E3DED1">
                  <a:shade val="50000"/>
                </a:srgbClr>
              </a:solidFill>
            </a:endParaRPr>
          </a:p>
        </p:txBody>
      </p:sp>
      <p:sp>
        <p:nvSpPr>
          <p:cNvPr id="3" name="2 Marcador de pie de página"/>
          <p:cNvSpPr>
            <a:spLocks noGrp="1"/>
          </p:cNvSpPr>
          <p:nvPr>
            <p:ph type="ftr" sz="quarter" idx="11"/>
          </p:nvPr>
        </p:nvSpPr>
        <p:spPr/>
        <p:txBody>
          <a:bodyPr/>
          <a:lstStyle>
            <a:extLst/>
          </a:lstStyle>
          <a:p>
            <a:endParaRPr lang="es-ES" dirty="0">
              <a:solidFill>
                <a:srgbClr val="E3DED1">
                  <a:shade val="50000"/>
                </a:srgbClr>
              </a:solidFill>
            </a:endParaRPr>
          </a:p>
        </p:txBody>
      </p:sp>
      <p:sp>
        <p:nvSpPr>
          <p:cNvPr id="4" name="3 Marcador de número de diapositiva"/>
          <p:cNvSpPr>
            <a:spLocks noGrp="1"/>
          </p:cNvSpPr>
          <p:nvPr>
            <p:ph type="sldNum" sz="quarter" idx="12"/>
          </p:nvPr>
        </p:nvSpPr>
        <p:spPr/>
        <p:txBody>
          <a:bodyPr/>
          <a:lstStyle>
            <a:extLst/>
          </a:lstStyle>
          <a:p>
            <a:fld id="{132FADFE-3B8F-471C-ABF0-DBC7717ECBBC}" type="slidenum">
              <a:rPr lang="es-ES" smtClean="0">
                <a:solidFill>
                  <a:srgbClr val="E3DED1">
                    <a:shade val="50000"/>
                  </a:srgbClr>
                </a:solidFill>
              </a:rPr>
              <a:pPr/>
              <a:t>‹Nº›</a:t>
            </a:fld>
            <a:endParaRPr lang="es-ES" dirty="0">
              <a:solidFill>
                <a:srgbClr val="E3DED1">
                  <a:shade val="50000"/>
                </a:srgbClr>
              </a:solidFill>
            </a:endParaRPr>
          </a:p>
        </p:txBody>
      </p:sp>
    </p:spTree>
    <p:extLst>
      <p:ext uri="{BB962C8B-B14F-4D97-AF65-F5344CB8AC3E}">
        <p14:creationId xmlns:p14="http://schemas.microsoft.com/office/powerpoint/2010/main" val="32199457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538784" y="533400"/>
            <a:ext cx="2971800" cy="914400"/>
          </a:xfrm>
        </p:spPr>
        <p:txBody>
          <a:bodyPr anchor="b"/>
          <a:lstStyle>
            <a:lvl1pPr algn="l">
              <a:buNone/>
              <a:defRPr sz="2200" b="1">
                <a:solidFill>
                  <a:schemeClr val="accent1"/>
                </a:solidFill>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7A847CFC-816F-41D0-AAC0-9BF4FEBC753E}" type="datetimeFigureOut">
              <a:rPr lang="es-ES" smtClean="0">
                <a:solidFill>
                  <a:srgbClr val="E3DED1">
                    <a:shade val="50000"/>
                  </a:srgbClr>
                </a:solidFill>
              </a:rPr>
              <a:pPr/>
              <a:t>07/10/2012</a:t>
            </a:fld>
            <a:endParaRPr lang="es-ES" dirty="0">
              <a:solidFill>
                <a:srgbClr val="E3DED1">
                  <a:shade val="50000"/>
                </a:srgbClr>
              </a:solidFill>
            </a:endParaRPr>
          </a:p>
        </p:txBody>
      </p:sp>
      <p:sp>
        <p:nvSpPr>
          <p:cNvPr id="6" name="5 Marcador de pie de página"/>
          <p:cNvSpPr>
            <a:spLocks noGrp="1"/>
          </p:cNvSpPr>
          <p:nvPr>
            <p:ph type="ftr" sz="quarter" idx="11"/>
          </p:nvPr>
        </p:nvSpPr>
        <p:spPr/>
        <p:txBody>
          <a:bodyPr/>
          <a:lstStyle>
            <a:extLst/>
          </a:lstStyle>
          <a:p>
            <a:endParaRPr lang="es-ES" dirty="0">
              <a:solidFill>
                <a:srgbClr val="E3DED1">
                  <a:shade val="50000"/>
                </a:srgbClr>
              </a:solidFill>
            </a:endParaRPr>
          </a:p>
        </p:txBody>
      </p:sp>
      <p:sp>
        <p:nvSpPr>
          <p:cNvPr id="7" name="6 Marcador de número de diapositiva"/>
          <p:cNvSpPr>
            <a:spLocks noGrp="1"/>
          </p:cNvSpPr>
          <p:nvPr>
            <p:ph type="sldNum" sz="quarter" idx="12"/>
          </p:nvPr>
        </p:nvSpPr>
        <p:spPr/>
        <p:txBody>
          <a:bodyPr/>
          <a:lstStyle>
            <a:extLst/>
          </a:lstStyle>
          <a:p>
            <a:fld id="{132FADFE-3B8F-471C-ABF0-DBC7717ECBBC}" type="slidenum">
              <a:rPr lang="es-ES" smtClean="0">
                <a:solidFill>
                  <a:srgbClr val="E3DED1">
                    <a:shade val="50000"/>
                  </a:srgbClr>
                </a:solidFill>
              </a:rPr>
              <a:pPr/>
              <a:t>‹Nº›</a:t>
            </a:fld>
            <a:endParaRPr lang="es-ES" dirty="0">
              <a:solidFill>
                <a:srgbClr val="E3DED1">
                  <a:shade val="50000"/>
                </a:srgbClr>
              </a:solidFill>
            </a:endParaRPr>
          </a:p>
        </p:txBody>
      </p:sp>
    </p:spTree>
    <p:extLst>
      <p:ext uri="{BB962C8B-B14F-4D97-AF65-F5344CB8AC3E}">
        <p14:creationId xmlns:p14="http://schemas.microsoft.com/office/powerpoint/2010/main" val="3065744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5" name="14 Rectángulo redondeado"/>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solidFill>
                <a:prstClr val="white"/>
              </a:solidFill>
            </a:endParaRPr>
          </a:p>
        </p:txBody>
      </p:sp>
      <p:sp>
        <p:nvSpPr>
          <p:cNvPr id="11" name="10 Redondear rectángulo de esquina sencilla"/>
          <p:cNvSpPr/>
          <p:nvPr/>
        </p:nvSpPr>
        <p:spPr>
          <a:xfrm>
            <a:off x="6400800" y="434162"/>
            <a:ext cx="2324605"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solidFill>
                <a:prstClr val="white"/>
              </a:solidFill>
            </a:endParaRPr>
          </a:p>
        </p:txBody>
      </p:sp>
      <p:sp>
        <p:nvSpPr>
          <p:cNvPr id="2" name="1 Título"/>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kumimoji="0" lang="es-ES" smtClean="0"/>
              <a:t>Haga clic para modificar el estilo de título del patrón</a:t>
            </a:r>
            <a:endParaRPr kumimoji="0" lang="en-US"/>
          </a:p>
        </p:txBody>
      </p:sp>
      <p:sp>
        <p:nvSpPr>
          <p:cNvPr id="4" name="3 Marcador de texto"/>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7A847CFC-816F-41D0-AAC0-9BF4FEBC753E}" type="datetimeFigureOut">
              <a:rPr lang="es-ES" smtClean="0">
                <a:solidFill>
                  <a:srgbClr val="E3DED1">
                    <a:shade val="50000"/>
                  </a:srgbClr>
                </a:solidFill>
              </a:rPr>
              <a:pPr/>
              <a:t>07/10/2012</a:t>
            </a:fld>
            <a:endParaRPr lang="es-ES" dirty="0">
              <a:solidFill>
                <a:srgbClr val="E3DED1">
                  <a:shade val="50000"/>
                </a:srgbClr>
              </a:solidFill>
            </a:endParaRPr>
          </a:p>
        </p:txBody>
      </p:sp>
      <p:sp>
        <p:nvSpPr>
          <p:cNvPr id="6" name="5 Marcador de pie de página"/>
          <p:cNvSpPr>
            <a:spLocks noGrp="1"/>
          </p:cNvSpPr>
          <p:nvPr>
            <p:ph type="ftr" sz="quarter" idx="11"/>
          </p:nvPr>
        </p:nvSpPr>
        <p:spPr/>
        <p:txBody>
          <a:bodyPr/>
          <a:lstStyle>
            <a:extLst/>
          </a:lstStyle>
          <a:p>
            <a:endParaRPr lang="es-ES" dirty="0">
              <a:solidFill>
                <a:srgbClr val="E3DED1">
                  <a:shade val="50000"/>
                </a:srgbClr>
              </a:solidFill>
            </a:endParaRPr>
          </a:p>
        </p:txBody>
      </p:sp>
      <p:sp>
        <p:nvSpPr>
          <p:cNvPr id="7" name="6 Marcador de número de diapositiva"/>
          <p:cNvSpPr>
            <a:spLocks noGrp="1"/>
          </p:cNvSpPr>
          <p:nvPr>
            <p:ph type="sldNum" sz="quarter" idx="12"/>
          </p:nvPr>
        </p:nvSpPr>
        <p:spPr/>
        <p:txBody>
          <a:bodyPr/>
          <a:lstStyle>
            <a:extLst/>
          </a:lstStyle>
          <a:p>
            <a:fld id="{132FADFE-3B8F-471C-ABF0-DBC7717ECBBC}" type="slidenum">
              <a:rPr lang="es-ES" smtClean="0">
                <a:solidFill>
                  <a:srgbClr val="E3DED1">
                    <a:shade val="50000"/>
                  </a:srgbClr>
                </a:solidFill>
              </a:rPr>
              <a:pPr/>
              <a:t>‹Nº›</a:t>
            </a:fld>
            <a:endParaRPr lang="es-ES" dirty="0">
              <a:solidFill>
                <a:srgbClr val="E3DED1">
                  <a:shade val="50000"/>
                </a:srgbClr>
              </a:solidFill>
            </a:endParaRPr>
          </a:p>
        </p:txBody>
      </p:sp>
      <p:sp>
        <p:nvSpPr>
          <p:cNvPr id="3" name="2 Marcador de posición de imagen"/>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lstStyle>
            <a:lvl1pPr marL="0" indent="0">
              <a:buNone/>
              <a:defRPr sz="3200"/>
            </a:lvl1pPr>
            <a:extLst/>
          </a:lstStyle>
          <a:p>
            <a:r>
              <a:rPr kumimoji="0" lang="es-ES" dirty="0" smtClean="0"/>
              <a:t>Haga clic en el icono para agregar una imagen</a:t>
            </a:r>
            <a:endParaRPr kumimoji="0" lang="en-US" dirty="0"/>
          </a:p>
        </p:txBody>
      </p:sp>
    </p:spTree>
    <p:extLst>
      <p:ext uri="{BB962C8B-B14F-4D97-AF65-F5344CB8AC3E}">
        <p14:creationId xmlns:p14="http://schemas.microsoft.com/office/powerpoint/2010/main" val="20908772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a:xfrm>
            <a:off x="502920" y="4983480"/>
            <a:ext cx="8183880" cy="1051560"/>
          </a:xfrm>
        </p:spPr>
        <p:txBody>
          <a:bodyP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502920" y="530352"/>
            <a:ext cx="8183880" cy="4187952"/>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solidFill>
                  <a:srgbClr val="E3DED1">
                    <a:shade val="50000"/>
                  </a:srgbClr>
                </a:solidFill>
              </a:rPr>
              <a:pPr/>
              <a:t>07/10/2012</a:t>
            </a:fld>
            <a:endParaRPr lang="es-ES" dirty="0">
              <a:solidFill>
                <a:srgbClr val="E3DED1">
                  <a:shade val="50000"/>
                </a:srgbClr>
              </a:solidFill>
            </a:endParaRPr>
          </a:p>
        </p:txBody>
      </p:sp>
      <p:sp>
        <p:nvSpPr>
          <p:cNvPr id="5" name="4 Marcador de pie de página"/>
          <p:cNvSpPr>
            <a:spLocks noGrp="1"/>
          </p:cNvSpPr>
          <p:nvPr>
            <p:ph type="ftr" sz="quarter" idx="11"/>
          </p:nvPr>
        </p:nvSpPr>
        <p:spPr/>
        <p:txBody>
          <a:bodyPr/>
          <a:lstStyle>
            <a:extLst/>
          </a:lstStyle>
          <a:p>
            <a:endParaRPr lang="es-ES" dirty="0">
              <a:solidFill>
                <a:srgbClr val="E3DED1">
                  <a:shade val="50000"/>
                </a:srgbClr>
              </a:solidFill>
            </a:endParaRPr>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solidFill>
                  <a:srgbClr val="E3DED1">
                    <a:shade val="50000"/>
                  </a:srgbClr>
                </a:solidFill>
              </a:rPr>
              <a:pPr/>
              <a:t>‹Nº›</a:t>
            </a:fld>
            <a:endParaRPr lang="es-ES" dirty="0">
              <a:solidFill>
                <a:srgbClr val="E3DED1">
                  <a:shade val="50000"/>
                </a:srgbClr>
              </a:solidFill>
            </a:endParaRPr>
          </a:p>
        </p:txBody>
      </p:sp>
    </p:spTree>
    <p:extLst>
      <p:ext uri="{BB962C8B-B14F-4D97-AF65-F5344CB8AC3E}">
        <p14:creationId xmlns:p14="http://schemas.microsoft.com/office/powerpoint/2010/main" val="3410130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533404"/>
            <a:ext cx="1981200" cy="5257799"/>
          </a:xfrm>
        </p:spPr>
        <p:txBody>
          <a:bodyPr vert="eaVert"/>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533400" y="533402"/>
            <a:ext cx="5943600" cy="5257801"/>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solidFill>
                  <a:srgbClr val="E3DED1">
                    <a:shade val="50000"/>
                  </a:srgbClr>
                </a:solidFill>
              </a:rPr>
              <a:pPr/>
              <a:t>07/10/2012</a:t>
            </a:fld>
            <a:endParaRPr lang="es-ES" dirty="0">
              <a:solidFill>
                <a:srgbClr val="E3DED1">
                  <a:shade val="50000"/>
                </a:srgbClr>
              </a:solidFill>
            </a:endParaRPr>
          </a:p>
        </p:txBody>
      </p:sp>
      <p:sp>
        <p:nvSpPr>
          <p:cNvPr id="5" name="4 Marcador de pie de página"/>
          <p:cNvSpPr>
            <a:spLocks noGrp="1"/>
          </p:cNvSpPr>
          <p:nvPr>
            <p:ph type="ftr" sz="quarter" idx="11"/>
          </p:nvPr>
        </p:nvSpPr>
        <p:spPr/>
        <p:txBody>
          <a:bodyPr/>
          <a:lstStyle>
            <a:extLst/>
          </a:lstStyle>
          <a:p>
            <a:endParaRPr lang="es-ES" dirty="0">
              <a:solidFill>
                <a:srgbClr val="E3DED1">
                  <a:shade val="50000"/>
                </a:srgbClr>
              </a:solidFill>
            </a:endParaRPr>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solidFill>
                  <a:srgbClr val="E3DED1">
                    <a:shade val="50000"/>
                  </a:srgbClr>
                </a:solidFill>
              </a:rPr>
              <a:pPr/>
              <a:t>‹Nº›</a:t>
            </a:fld>
            <a:endParaRPr lang="es-ES" dirty="0">
              <a:solidFill>
                <a:srgbClr val="E3DED1">
                  <a:shade val="50000"/>
                </a:srgbClr>
              </a:solidFill>
            </a:endParaRPr>
          </a:p>
        </p:txBody>
      </p:sp>
    </p:spTree>
    <p:extLst>
      <p:ext uri="{BB962C8B-B14F-4D97-AF65-F5344CB8AC3E}">
        <p14:creationId xmlns:p14="http://schemas.microsoft.com/office/powerpoint/2010/main" val="36044189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6 Rectángulo redondeado"/>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solidFill>
                <a:prstClr val="white"/>
              </a:solidFill>
            </a:endParaRPr>
          </a:p>
        </p:txBody>
      </p:sp>
      <p:sp>
        <p:nvSpPr>
          <p:cNvPr id="9" name="8 Rectángulo redondeado"/>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solidFill>
                <a:prstClr val="white"/>
              </a:solidFill>
            </a:endParaRPr>
          </a:p>
        </p:txBody>
      </p:sp>
      <p:sp>
        <p:nvSpPr>
          <p:cNvPr id="13" name="12 Marcador de título"/>
          <p:cNvSpPr>
            <a:spLocks noGrp="1"/>
          </p:cNvSpPr>
          <p:nvPr>
            <p:ph type="title"/>
          </p:nvPr>
        </p:nvSpPr>
        <p:spPr>
          <a:xfrm>
            <a:off x="502920" y="4985590"/>
            <a:ext cx="8183880" cy="1051560"/>
          </a:xfrm>
          <a:prstGeom prst="rect">
            <a:avLst/>
          </a:prstGeom>
        </p:spPr>
        <p:txBody>
          <a:bodyPr vert="horz" anchor="b">
            <a:normAutofit/>
          </a:bodyPr>
          <a:lstStyle>
            <a:extLst/>
          </a:lstStyle>
          <a:p>
            <a:r>
              <a:rPr kumimoji="0" lang="es-ES" smtClean="0"/>
              <a:t>Haga clic para modificar el estilo de título del patrón</a:t>
            </a:r>
            <a:endParaRPr kumimoji="0" lang="en-US"/>
          </a:p>
        </p:txBody>
      </p:sp>
      <p:sp>
        <p:nvSpPr>
          <p:cNvPr id="4" name="3 Marcador de texto"/>
          <p:cNvSpPr>
            <a:spLocks noGrp="1"/>
          </p:cNvSpPr>
          <p:nvPr>
            <p:ph type="body" idx="1"/>
          </p:nvPr>
        </p:nvSpPr>
        <p:spPr>
          <a:xfrm>
            <a:off x="502920" y="530352"/>
            <a:ext cx="8183880" cy="4187952"/>
          </a:xfrm>
          <a:prstGeom prst="rect">
            <a:avLst/>
          </a:prstGeom>
        </p:spPr>
        <p:txBody>
          <a:bodyPr vert="horz" lIns="182880" tIns="91440">
            <a:normAutofit/>
          </a:bodyPr>
          <a:lstStyle>
            <a:extLst/>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25" name="24 Marcador de fecha"/>
          <p:cNvSpPr>
            <a:spLocks noGrp="1"/>
          </p:cNvSpPr>
          <p:nvPr>
            <p:ph type="dt" sz="half" idx="2"/>
          </p:nvPr>
        </p:nvSpPr>
        <p:spPr>
          <a:xfrm>
            <a:off x="3776328" y="6111875"/>
            <a:ext cx="2286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7A847CFC-816F-41D0-AAC0-9BF4FEBC753E}" type="datetimeFigureOut">
              <a:rPr lang="es-ES" smtClean="0">
                <a:solidFill>
                  <a:srgbClr val="E3DED1">
                    <a:shade val="50000"/>
                  </a:srgbClr>
                </a:solidFill>
              </a:rPr>
              <a:pPr/>
              <a:t>07/10/2012</a:t>
            </a:fld>
            <a:endParaRPr lang="es-ES" dirty="0">
              <a:solidFill>
                <a:srgbClr val="E3DED1">
                  <a:shade val="50000"/>
                </a:srgbClr>
              </a:solidFill>
            </a:endParaRPr>
          </a:p>
        </p:txBody>
      </p:sp>
      <p:sp>
        <p:nvSpPr>
          <p:cNvPr id="18" name="17 Marcador de pie de página"/>
          <p:cNvSpPr>
            <a:spLocks noGrp="1"/>
          </p:cNvSpPr>
          <p:nvPr>
            <p:ph type="ftr" sz="quarter" idx="3"/>
          </p:nvPr>
        </p:nvSpPr>
        <p:spPr>
          <a:xfrm>
            <a:off x="6062328" y="6111875"/>
            <a:ext cx="2286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endParaRPr lang="es-ES" dirty="0">
              <a:solidFill>
                <a:srgbClr val="E3DED1">
                  <a:shade val="50000"/>
                </a:srgbClr>
              </a:solidFill>
            </a:endParaRPr>
          </a:p>
        </p:txBody>
      </p:sp>
      <p:sp>
        <p:nvSpPr>
          <p:cNvPr id="5" name="4 Marcador de número de diapositiva"/>
          <p:cNvSpPr>
            <a:spLocks noGrp="1"/>
          </p:cNvSpPr>
          <p:nvPr>
            <p:ph type="sldNum" sz="quarter" idx="4"/>
          </p:nvPr>
        </p:nvSpPr>
        <p:spPr>
          <a:xfrm>
            <a:off x="8348328" y="6111875"/>
            <a:ext cx="4572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132FADFE-3B8F-471C-ABF0-DBC7717ECBBC}" type="slidenum">
              <a:rPr lang="es-ES" smtClean="0">
                <a:solidFill>
                  <a:srgbClr val="E3DED1">
                    <a:shade val="50000"/>
                  </a:srgbClr>
                </a:solidFill>
              </a:rPr>
              <a:pPr/>
              <a:t>‹Nº›</a:t>
            </a:fld>
            <a:endParaRPr lang="es-ES" dirty="0">
              <a:solidFill>
                <a:srgbClr val="E3DED1">
                  <a:shade val="50000"/>
                </a:srgbClr>
              </a:solidFill>
            </a:endParaRPr>
          </a:p>
        </p:txBody>
      </p:sp>
    </p:spTree>
    <p:extLst>
      <p:ext uri="{BB962C8B-B14F-4D97-AF65-F5344CB8AC3E}">
        <p14:creationId xmlns:p14="http://schemas.microsoft.com/office/powerpoint/2010/main" val="13070161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600" b="1" kern="1200">
          <a:solidFill>
            <a:schemeClr val="accent1">
              <a:tint val="88000"/>
              <a:satMod val="150000"/>
            </a:schemeClr>
          </a:solidFill>
          <a:effectLst>
            <a:outerShdw blurRad="53975" dist="22860" dir="5400000" algn="tl" rotWithShape="0">
              <a:srgbClr val="000000">
                <a:alpha val="55000"/>
              </a:srgbClr>
            </a:outerShdw>
          </a:effectLst>
          <a:latin typeface="+mj-lt"/>
          <a:ea typeface="+mj-ea"/>
          <a:cs typeface="+mj-cs"/>
        </a:defRPr>
      </a:lvl1pPr>
      <a:extLst/>
    </p:titleStyle>
    <p:bodyStyle>
      <a:lvl1pPr marL="265176" indent="-265176" algn="l" rtl="0" eaLnBrk="1" latinLnBrk="0" hangingPunct="1">
        <a:spcBef>
          <a:spcPts val="250"/>
        </a:spcBef>
        <a:buClr>
          <a:schemeClr val="accent1"/>
        </a:buClr>
        <a:buSzPct val="80000"/>
        <a:buFont typeface="Wingdings 2"/>
        <a:buChar char=""/>
        <a:defRPr kumimoji="0" sz="2800" kern="1200">
          <a:solidFill>
            <a:schemeClr val="tx1"/>
          </a:solidFill>
          <a:effectLst/>
          <a:latin typeface="+mn-lt"/>
          <a:ea typeface="+mn-ea"/>
          <a:cs typeface="+mn-cs"/>
        </a:defRPr>
      </a:lvl1pPr>
      <a:lvl2pPr marL="548640" indent="-201168" algn="l" rtl="0" eaLnBrk="1" latinLnBrk="0" hangingPunct="1">
        <a:spcBef>
          <a:spcPts val="250"/>
        </a:spcBef>
        <a:buClr>
          <a:schemeClr val="accent1"/>
        </a:buClr>
        <a:buSzPct val="100000"/>
        <a:buFont typeface="Verdana"/>
        <a:buChar char="◦"/>
        <a:defRPr kumimoji="0" sz="2400" kern="1200">
          <a:solidFill>
            <a:schemeClr val="tx1"/>
          </a:solidFill>
          <a:latin typeface="+mn-lt"/>
          <a:ea typeface="+mn-ea"/>
          <a:cs typeface="+mn-cs"/>
        </a:defRPr>
      </a:lvl2pPr>
      <a:lvl3pPr marL="786384" indent="-182880" algn="l" rtl="0" eaLnBrk="1" latinLnBrk="0" hangingPunct="1">
        <a:spcBef>
          <a:spcPts val="250"/>
        </a:spcBef>
        <a:buClr>
          <a:schemeClr val="accent2">
            <a:tint val="85000"/>
            <a:satMod val="285000"/>
          </a:schemeClr>
        </a:buClr>
        <a:buSzPct val="100000"/>
        <a:buFont typeface="Wingdings 2"/>
        <a:buChar char=""/>
        <a:defRPr kumimoji="0" sz="2200" kern="1200">
          <a:solidFill>
            <a:schemeClr val="tx1"/>
          </a:solidFill>
          <a:latin typeface="+mn-lt"/>
          <a:ea typeface="+mn-ea"/>
          <a:cs typeface="+mn-cs"/>
        </a:defRPr>
      </a:lvl3pPr>
      <a:lvl4pPr marL="1024128" indent="-182880" algn="l" rtl="0" eaLnBrk="1" latinLnBrk="0" hangingPunct="1">
        <a:spcBef>
          <a:spcPts val="230"/>
        </a:spcBef>
        <a:buClr>
          <a:schemeClr val="accent2">
            <a:tint val="85000"/>
            <a:satMod val="285000"/>
          </a:schemeClr>
        </a:buClr>
        <a:buSzPct val="112000"/>
        <a:buFont typeface="Verdana"/>
        <a:buChar char="◦"/>
        <a:defRPr kumimoji="0" sz="1900" kern="1200">
          <a:solidFill>
            <a:schemeClr val="tx1"/>
          </a:solidFill>
          <a:latin typeface="+mn-lt"/>
          <a:ea typeface="+mn-ea"/>
          <a:cs typeface="+mn-cs"/>
        </a:defRPr>
      </a:lvl4pPr>
      <a:lvl5pPr marL="1280160" indent="-182880" algn="l" rtl="0" eaLnBrk="1" latinLnBrk="0" hangingPunct="1">
        <a:spcBef>
          <a:spcPts val="250"/>
        </a:spcBef>
        <a:buClr>
          <a:schemeClr val="accent3">
            <a:tint val="85000"/>
            <a:satMod val="275000"/>
          </a:schemeClr>
        </a:buClr>
        <a:buSzPct val="100000"/>
        <a:buFont typeface="Wingdings 2"/>
        <a:buChar char=""/>
        <a:defRPr kumimoji="0" sz="1800"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images.google.com.co/imgres?imgurl=http://www.laguia2000.com/wp-content/uploads/2006/10/martin-lutero.jpg&amp;imgrefurl=http://www.laguia2000.com/alemania/martin-lutero-y-la-reforma-protestante&amp;usg=__lor3XQHidZDBPmFQyRb9u82eloM=&amp;h=280&amp;w=270&amp;sz=12&amp;hl=es&amp;start=1&amp;sig2=RNVj8t2-BrsF2Iw-3luNwg&amp;um=1&amp;tbnid=67ocRZqiaBAETM:&amp;tbnh=114&amp;tbnw=110&amp;prev=/images?q=martin+lutero&amp;hl=es&amp;sa=N&amp;um=1&amp;ei=aElaS7fsC8rPlAfE3-j-BA" TargetMode="Externa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hyperlink" Target="http://images.google.com.co/imgres?imgurl=http://ceirberea.blogdiario.com/img/lutero-95tesis.jpg&amp;imgrefurl=http://diarioberea.blogdiario.com/i2009-10/&amp;usg=__C5tXVyBPxMhFwXDaRzE6NNbc1yI=&amp;h=237&amp;w=240&amp;sz=27&amp;hl=es&amp;start=1&amp;sig2=VhtDiV-gryT5MgJgYPbYfA&amp;um=1&amp;tbnid=8iPhuPQieNaebM:&amp;tbnh=109&amp;tbnw=110&amp;prev=/images?q=las+95+tesis+de+martin+lutero&amp;hl=es&amp;sa=N&amp;um=1&amp;ei=b0taS9-NINX8lAe8i8H5BA" TargetMode="External"/><Relationship Id="rId2" Type="http://schemas.openxmlformats.org/officeDocument/2006/relationships/image" Target="../media/image5.jpeg"/><Relationship Id="rId1" Type="http://schemas.openxmlformats.org/officeDocument/2006/relationships/slideLayout" Target="../slideLayouts/slideLayout4.xml"/><Relationship Id="rId5" Type="http://schemas.openxmlformats.org/officeDocument/2006/relationships/image" Target="../media/image7.jpe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8.xm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images.google.com.co/imgres?imgurl=http://marinaluque.files.wordpress.com/2009/02/foto-imprenta.jpg&amp;imgrefurl=http://marinaluque.wordpress.com/2009/02/11/tema-4/&amp;usg=__eFDXNiVfCdfzfNl0pAEIuuGY7N4=&amp;h=511&amp;w=495&amp;sz=173&amp;hl=es&amp;start=1&amp;sig2=2wyEeaVrCz7X0JQUa112zw&amp;tbnid=gQr2Ec0_ke0qyM:&amp;tbnh=131&amp;tbnw=127&amp;prev=/images?q=imprenta&amp;gbv=2&amp;hl=es&amp;ei=Mk9aS66ROMjflQfAvK22BA" TargetMode="Externa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hyperlink" Target="http://images.google.com.co/imgres?imgurl=http://cristorocafirme.com/ccjblog/wp-content/uploads/2008/10/95tesis.jpg&amp;imgrefurl=http://cristorocafirme.com/ccjblog/?p=56&amp;usg=__BsVy44shhKURcqyegOUS8FH1h3w=&amp;h=364&amp;w=538&amp;sz=92&amp;hl=es&amp;start=3&amp;sig2=c9nVK8Yf5Bt3Pd_riIqHVQ&amp;tbnid=tKBrq812xB_XYM:&amp;tbnh=89&amp;tbnw=132&amp;prev=/images?q=95+tesis&amp;gbv=2&amp;hl=es&amp;ei=LFJaS42KL-XJlQfv5p3-BA"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images.google.com.co/imgres?imgurl=http://asv.vatican.va/immagini/doc/1521.jpg&amp;imgrefurl=http://asv.vatican.va/ES/doc/1521.htm&amp;usg=___H76tqBWBRsfASLE7BRWgEhk7cc=&amp;h=699&amp;w=520&amp;sz=127&amp;hl=es&amp;start=58&amp;sig2=6C2gOjrPoLg9uBYA4T8c5w&amp;um=1&amp;tbnid=Yd23SBG_rq1ohM:&amp;tbnh=139&amp;tbnw=103&amp;prev=/images?q=martin+lutero+es+excomulgado&amp;ndsp=20&amp;hl=es&amp;sa=N&amp;start=40&amp;um=1&amp;ei=RE1aS9DmG4zflAfD4JT_BA" TargetMode="External"/><Relationship Id="rId1" Type="http://schemas.openxmlformats.org/officeDocument/2006/relationships/slideLayout" Target="../slideLayouts/slideLayout8.xml"/><Relationship Id="rId5" Type="http://schemas.openxmlformats.org/officeDocument/2006/relationships/image" Target="../media/image7.jpeg"/><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images.google.com.co/imgres?imgurl=http://www.laguia2000.com/wp-content/uploads/2008/04/el-oscurantismo.jpg&amp;imgrefurl=http://www.laguia2000.com/edad-media/el-oscurantismo&amp;usg=__U8xuvlz3VlMVvK7-hWGQQT9GT3o=&amp;h=353&amp;w=301&amp;sz=66&amp;hl=es&amp;start=3&amp;sig2=YlE_Ve3uXsh35tx5DryvYQ&amp;um=1&amp;tbnid=7nnnehlCTphf2M:&amp;tbnh=121&amp;tbnw=103&amp;prev=/images?q=oscurantismo&amp;hl=es&amp;sa=N&amp;um=1&amp;ei=ktBaS-HYHMi1lAem4dSDBQ" TargetMode="External"/><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hyperlink" Target="http://images.google.com.co/imgres?imgurl=http://ajuaa.com/news/thumbnail.php?file=inquisision__4__875468062.jpg&amp;size=article_medium&amp;imgrefurl=http://ajuaa.com/news/imagenesypalabras/3180-Santa-Inquisicin-Mtodos-Tortura-aprobados-por-Catolicismo.html&amp;usg=__dR0c06BgY2Hqcym-9a3IACG5vfQ=&amp;h=318&amp;w=306&amp;sz=19&amp;hl=es&amp;start=19&amp;sig2=LSU5C9bq4OwxZ0I5p1L5EA&amp;um=1&amp;tbnid=XXAWl-N4A_eqaM:&amp;tbnh=118&amp;tbnw=114&amp;prev=/images?q=oscurantismo&amp;hl=es&amp;sa=N&amp;um=1&amp;ei=ktBaS-HYHMi1lAem4dSDBQ"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images.google.com.co/imgres?imgurl=http://farm4.static.flickr.com/3019/2606864619_c113418159.jpg&amp;imgrefurl=http://elblogderociomonedero.blogspot.com/2009_02_01_archive.html&amp;usg=__Z63jdlwTjUashf5X0fTfff8qxPY=&amp;h=338&amp;w=500&amp;sz=93&amp;hl=es&amp;start=7&amp;sig2=3G60lZvtLv0zgZgCU1ZMiw&amp;um=1&amp;tbnid=L2yz8GDrqTlUTM:&amp;tbnh=88&amp;tbnw=130&amp;prev=/images?q=pobreza,+inmoralidad+e+ignorancia&amp;hl=es&amp;sa=N&amp;um=1&amp;ei=69ZaS5yXNpbUlQek-diMBQ" TargetMode="External"/><Relationship Id="rId13" Type="http://schemas.openxmlformats.org/officeDocument/2006/relationships/image" Target="../media/image21.jpeg"/><Relationship Id="rId3" Type="http://schemas.openxmlformats.org/officeDocument/2006/relationships/image" Target="../media/image16.jpeg"/><Relationship Id="rId7" Type="http://schemas.openxmlformats.org/officeDocument/2006/relationships/image" Target="../media/image18.jpeg"/><Relationship Id="rId12" Type="http://schemas.openxmlformats.org/officeDocument/2006/relationships/hyperlink" Target="http://images.google.com.co/imgres?imgurl=http://www.radiobardino.com/files/pobreza_.gif&amp;imgrefurl=http://sanosenlafe.blogspot.com/2009_02_01_archive.html&amp;usg=__nVSfy6VIjbMB-QP73hPezDrR87k=&amp;h=400&amp;w=300&amp;sz=84&amp;hl=es&amp;start=27&amp;sig2=jEaMnLofUHqDRzE3eM7F2A&amp;um=1&amp;tbnid=iE5dgdef5nrlKM:&amp;tbnh=124&amp;tbnw=93&amp;prev=/images?q=pobreza,+inmoralidad+e+ignorancia&amp;ndsp=20&amp;hl=es&amp;sa=N&amp;start=20&amp;um=1&amp;ei=dNdaS6_YBOXJlQfv5p3-BA" TargetMode="External"/><Relationship Id="rId17" Type="http://schemas.openxmlformats.org/officeDocument/2006/relationships/image" Target="../media/image23.jpeg"/><Relationship Id="rId2" Type="http://schemas.openxmlformats.org/officeDocument/2006/relationships/hyperlink" Target="http://images.google.com.co/imgres?imgurl=http://www.pordescubrir.com/wp-content/uploads/2009/10/monasterios.jpg&amp;imgrefurl=http://www.pordescubrir.com/883/descansar-en-monasterio.html&amp;usg=__Sje1JVTDrnS8y35NWI5fXVvn_mk=&amp;h=359&amp;w=480&amp;sz=50&amp;hl=es&amp;start=2&amp;sig2=TdD1U3GM5em9Pd6sogSxCA&amp;um=1&amp;tbnid=iCTRYQpEpWb3ZM:&amp;tbnh=96&amp;tbnw=129&amp;prev=/images?q=monasterios+y+combentos&amp;hl=es&amp;sa=N&amp;um=1&amp;ei=JtZaS72tCZv6lAfYkYyGBQ" TargetMode="External"/><Relationship Id="rId16" Type="http://schemas.openxmlformats.org/officeDocument/2006/relationships/hyperlink" Target="http://images.google.com.co/imgres?imgurl=http://bligoo.com/media/users/0/13369/images/pobres.jpg&amp;imgrefurl=http://apologista.blogdiario.com/tags/generacion/&amp;usg=__XB_qSiH8Ko3ADw1s4t_c2CN_8Z8=&amp;h=414&amp;w=360&amp;sz=35&amp;hl=es&amp;start=67&amp;sig2=46M45APibq654hOKNpD27A&amp;um=1&amp;tbnid=8kPo6NkuFArWjM:&amp;tbnh=125&amp;tbnw=109&amp;prev=/images?q=pobreza,+inmoralidad+e+ignorancia&amp;ndsp=20&amp;hl=es&amp;sa=N&amp;start=60&amp;um=1&amp;ei=j9haS_-ID9j3lAfttNi2Dw" TargetMode="External"/><Relationship Id="rId1" Type="http://schemas.openxmlformats.org/officeDocument/2006/relationships/slideLayout" Target="../slideLayouts/slideLayout2.xml"/><Relationship Id="rId6" Type="http://schemas.openxmlformats.org/officeDocument/2006/relationships/hyperlink" Target="http://images.google.com.co/imgres?imgurl=http://www.escapadasfindesemana.net/wp-content/uploads/monasterio-descalzas-reales-hotel-barato-madrid.jpg&amp;imgrefurl=http://www.escapadasfindesemana.net/index.php?tag=monasterio&amp;usg=__kqibUV2a4xMLmmmMvBGmsd8b5EA=&amp;h=331&amp;w=500&amp;sz=50&amp;hl=es&amp;start=5&amp;sig2=0J4WqnvOmR-y1HC7CYQCjg&amp;um=1&amp;tbnid=uNM3VQ8rwhBDvM:&amp;tbnh=86&amp;tbnw=130&amp;prev=/images?q=monasterios+y+combentos&amp;hl=es&amp;sa=N&amp;um=1&amp;ei=JtZaS72tCZv6lAfYkYyGBQ" TargetMode="External"/><Relationship Id="rId11" Type="http://schemas.openxmlformats.org/officeDocument/2006/relationships/image" Target="../media/image20.jpeg"/><Relationship Id="rId5" Type="http://schemas.openxmlformats.org/officeDocument/2006/relationships/image" Target="../media/image17.jpeg"/><Relationship Id="rId15" Type="http://schemas.openxmlformats.org/officeDocument/2006/relationships/image" Target="../media/image22.jpeg"/><Relationship Id="rId10" Type="http://schemas.openxmlformats.org/officeDocument/2006/relationships/hyperlink" Target="http://images.google.com.co/imgres?imgurl=http://weblogs.clarin.com/detrasdeltelon/archives/pobreza2.jpg&amp;imgrefurl=http://weblogs.clarin.com/detrasdeltelon/archives/2008/07/pobres_muy_pobres.html&amp;usg=__1WHKOM6eYeoQpk1lcGUwJAtz09E=&amp;h=297&amp;w=583&amp;sz=44&amp;hl=es&amp;start=21&amp;sig2=WUsE7HesJlX8TV7Qk11Lbg&amp;um=1&amp;tbnid=jXdPh-TOiNiv5M:&amp;tbnh=68&amp;tbnw=134&amp;prev=/images?q=pobreza,+inmoralidad+e+ignorancia&amp;ndsp=20&amp;hl=es&amp;sa=N&amp;start=20&amp;um=1&amp;ei=dNdaS6_YBOXJlQfv5p3-BA" TargetMode="External"/><Relationship Id="rId4" Type="http://schemas.openxmlformats.org/officeDocument/2006/relationships/hyperlink" Target="http://images.google.com.co/imgres?imgurl=http://blog.pucp.edu.pe/media/1987/20100103-monjas.jpg&amp;imgrefurl=http://blog.pucp.edu.pe/item/83592&amp;usg=__e4yxaTFe-QhqAnFDajr_ZKOI49w=&amp;h=429&amp;w=428&amp;sz=29&amp;hl=es&amp;start=11&amp;sig2=j_MgivLn7KQ6xG7_yb1PCQ&amp;um=1&amp;tbnid=A7XAFTHy_F4PDM:&amp;tbnh=126&amp;tbnw=126&amp;prev=/images?q=monasterios+y+combentos&amp;hl=es&amp;sa=N&amp;um=1&amp;ei=JtZaS72tCZv6lAfYkYyGBQ" TargetMode="External"/><Relationship Id="rId9" Type="http://schemas.openxmlformats.org/officeDocument/2006/relationships/image" Target="../media/image19.jpeg"/><Relationship Id="rId14" Type="http://schemas.openxmlformats.org/officeDocument/2006/relationships/hyperlink" Target="http://images.google.com.co/imgres?imgurl=http://www.bbc.co.uk/spanish/specials/images/1620_claves_latam/517141_060202gobfi.jpg&amp;imgrefurl=http://www.taringa.net/posts/info/1301075/La-Extrema-Pobreza-Moral-y-Gobernabilidad.html&amp;usg=__IOukkWopUZN8xvHusVBk9duF_u0=&amp;h=300&amp;w=300&amp;sz=28&amp;hl=es&amp;start=44&amp;sig2=nnUT_lvx0akv2tkxGmYKyg&amp;um=1&amp;tbnid=BvRYk0hp6Ab_CM:&amp;tbnh=116&amp;tbnw=116&amp;prev=/images?q=pobreza,+inmoralidad+e+ignorancia&amp;ndsp=20&amp;hl=es&amp;sa=N&amp;start=40&amp;um=1&amp;ei=J9haS-HuJerJlQfIyMiEBQ" TargetMode="External"/></Relationships>
</file>

<file path=ppt/slides/_rels/slide10.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hyperlink" Target="http://images.google.com.co/imgres?imgurl=http://lh6.ggpht.com/_xrSVChd3T4Q/Se43m33lFEE/AAAAAAAABmo/Yjdxhpg6ynA/s144-c/ARTEATRO.jpg&amp;imgrefurl=http://picasaweb.google.com/vagosdelsur&amp;usg=__aguxlq7zLvCu0dba0iWPgK7QI20=&amp;h=144&amp;w=144&amp;sz=9&amp;hl=es&amp;start=26&amp;sig2=PBRKxIpmVf3CIKIAnkvv0A&amp;um=1&amp;tbnid=aMTf_tf4nR783M:&amp;tbnh=94&amp;tbnw=94&amp;prev=/images?q=carseles&amp;ndsp=20&amp;hl=es&amp;sa=N&amp;start=20&amp;um=1&amp;ei=9dlaS9yuPM-mlAfCjsSABQ" TargetMode="External"/><Relationship Id="rId7" Type="http://schemas.openxmlformats.org/officeDocument/2006/relationships/hyperlink" Target="http://images.google.com.co/imgres?imgurl=http://4.bp.blogspot.com/_Aqqjr8rN0nk/Rn_0ljmMduI/AAAAAAAAAKk/kuRT0amdI60/s320/tortura6.jpg&amp;imgrefurl=http://senalesdelostiempos.blogspot.com/2007_06_24_archive.html&amp;usg=__YX2DqgHj88aIuQ4nVZYp8Ojxajw=&amp;h=319&amp;w=320&amp;sz=24&amp;hl=es&amp;start=27&amp;sig2=okyZ9n3FxDFNvVAGDrZE6Q&amp;um=1&amp;tbnid=JR3lZpKrEZRCRM:&amp;tbnh=118&amp;tbnw=118&amp;prev=/images?q=tortura+en+las+carseles&amp;ndsp=20&amp;hl=es&amp;sa=N&amp;start=20&amp;um=1&amp;ei=K9taS6uvDoHalAeqke2GBQ" TargetMode="External"/><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hyperlink" Target="http://images.google.com.co/imgres?imgurl=http://img11.imageshack.us/img11/8574/torture3.jpg&amp;imgrefurl=http://guerrasionista.com/category/judeo-fascismo/&amp;usg=__QdnJVSQht2wsto3mn5H-Vj9tmVo=&amp;h=450&amp;w=292&amp;sz=11&amp;hl=es&amp;start=18&amp;sig2=TpbWDDRnNMm7EJnZuFVSgA&amp;um=1&amp;tbnid=Tiwcr-TwnPcrhM:&amp;tbnh=127&amp;tbnw=82&amp;prev=/images?q=tortura+en+las+carseles&amp;hl=es&amp;sa=N&amp;um=1&amp;ei=j9paS5KDDqWGlgfFgcX5BA" TargetMode="External"/><Relationship Id="rId4" Type="http://schemas.openxmlformats.org/officeDocument/2006/relationships/image" Target="../media/image25.jpeg"/></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0.jpeg"/><Relationship Id="rId1" Type="http://schemas.openxmlformats.org/officeDocument/2006/relationships/slideLayout" Target="../slideLayouts/slideLayout2.xml"/><Relationship Id="rId5" Type="http://schemas.openxmlformats.org/officeDocument/2006/relationships/image" Target="../media/image32.jpeg"/><Relationship Id="rId4" Type="http://schemas.openxmlformats.org/officeDocument/2006/relationships/image" Target="../media/image31.jpeg"/></Relationships>
</file>

<file path=ppt/slides/_rels/slide1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35.jpeg"/></Relationships>
</file>

<file path=ppt/slides/_rels/slide1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35.jpeg"/><Relationship Id="rId4" Type="http://schemas.openxmlformats.org/officeDocument/2006/relationships/image" Target="../media/image7.jpeg"/></Relationships>
</file>

<file path=ppt/slides/_rels/slide19.xml.rels><?xml version="1.0" encoding="UTF-8" standalone="yes"?>
<Relationships xmlns="http://schemas.openxmlformats.org/package/2006/relationships"><Relationship Id="rId8" Type="http://schemas.openxmlformats.org/officeDocument/2006/relationships/hyperlink" Target="http://es.wikipedia.org/wiki/T%C3%ADber" TargetMode="External"/><Relationship Id="rId3" Type="http://schemas.openxmlformats.org/officeDocument/2006/relationships/hyperlink" Target="http://es.wikipedia.org/wiki/Marte_(mitolog%C3%ADa)" TargetMode="External"/><Relationship Id="rId7" Type="http://schemas.openxmlformats.org/officeDocument/2006/relationships/hyperlink" Target="http://es.wikipedia.org/wiki/Alba_Longa" TargetMode="External"/><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hyperlink" Target="http://es.wikipedia.org/wiki/Lacio" TargetMode="External"/><Relationship Id="rId11" Type="http://schemas.openxmlformats.org/officeDocument/2006/relationships/hyperlink" Target="http://es.wikipedia.org/wiki/Aca_Larentia" TargetMode="External"/><Relationship Id="rId5" Type="http://schemas.openxmlformats.org/officeDocument/2006/relationships/hyperlink" Target="http://es.wikipedia.org/wiki/Reyes_latinos" TargetMode="External"/><Relationship Id="rId10" Type="http://schemas.openxmlformats.org/officeDocument/2006/relationships/hyperlink" Target="http://es.wikipedia.org/wiki/F%C3%A1ustulo" TargetMode="External"/><Relationship Id="rId4" Type="http://schemas.openxmlformats.org/officeDocument/2006/relationships/hyperlink" Target="http://es.wikipedia.org/wiki/Numitor" TargetMode="External"/><Relationship Id="rId9" Type="http://schemas.openxmlformats.org/officeDocument/2006/relationships/hyperlink" Target="http://es.wikipedia.org/wiki/Luperca"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21.xml.rels><?xml version="1.0" encoding="UTF-8" standalone="yes"?>
<Relationships xmlns="http://schemas.openxmlformats.org/package/2006/relationships"><Relationship Id="rId8" Type="http://schemas.openxmlformats.org/officeDocument/2006/relationships/hyperlink" Target="http://es.wikipedia.org/wiki/Rep%C3%BAblica_romana" TargetMode="External"/><Relationship Id="rId3" Type="http://schemas.openxmlformats.org/officeDocument/2006/relationships/hyperlink" Target="http://es.wikipedia.org/wiki/Fundaci%C3%B3n_de_Roma" TargetMode="External"/><Relationship Id="rId7" Type="http://schemas.openxmlformats.org/officeDocument/2006/relationships/hyperlink" Target="http://es.wikipedia.org/wiki/509_a._C." TargetMode="External"/><Relationship Id="rId12" Type="http://schemas.openxmlformats.org/officeDocument/2006/relationships/image" Target="../media/image39.jpe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hyperlink" Target="http://es.wikipedia.org/wiki/Etruscos" TargetMode="External"/><Relationship Id="rId11" Type="http://schemas.openxmlformats.org/officeDocument/2006/relationships/hyperlink" Target="http://es.wikipedia.org/wiki/Imperio_romano" TargetMode="External"/><Relationship Id="rId5" Type="http://schemas.openxmlformats.org/officeDocument/2006/relationships/hyperlink" Target="http://es.wikipedia.org/wiki/Monarqu%C3%ADa_romana" TargetMode="External"/><Relationship Id="rId10" Type="http://schemas.openxmlformats.org/officeDocument/2006/relationships/hyperlink" Target="http://es.wikipedia.org/wiki/27_a._C." TargetMode="External"/><Relationship Id="rId4" Type="http://schemas.openxmlformats.org/officeDocument/2006/relationships/hyperlink" Target="http://es.wikipedia.org/wiki/753_a._C." TargetMode="External"/><Relationship Id="rId9" Type="http://schemas.openxmlformats.org/officeDocument/2006/relationships/hyperlink" Target="http://es.wikipedia.org/wiki/Latinos"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es.wikipedia.org/wiki/Hect%C3%A1rea" TargetMode="External"/><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40.jpeg"/><Relationship Id="rId4" Type="http://schemas.openxmlformats.org/officeDocument/2006/relationships/image" Target="../media/image4.jpeg"/></Relationships>
</file>

<file path=ppt/slides/_rels/slide2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35.jpeg"/></Relationships>
</file>

<file path=ppt/slides/_rels/slide2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42.jpeg"/></Relationships>
</file>

<file path=ppt/slides/_rels/slide2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44.jpeg"/></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50.jpeg"/><Relationship Id="rId4" Type="http://schemas.openxmlformats.org/officeDocument/2006/relationships/image" Target="../media/image49.jpeg"/></Relationships>
</file>

<file path=ppt/slides/_rels/slide36.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redondeado"/>
          <p:cNvSpPr/>
          <p:nvPr/>
        </p:nvSpPr>
        <p:spPr>
          <a:xfrm>
            <a:off x="755576" y="764704"/>
            <a:ext cx="7704856" cy="19442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3600" b="1" i="1" dirty="0">
                <a:solidFill>
                  <a:srgbClr val="FFFF00"/>
                </a:solidFill>
              </a:rPr>
              <a:t>APOCALIPSIS</a:t>
            </a:r>
            <a:r>
              <a:rPr lang="es-ES" sz="3200" b="1" dirty="0">
                <a:solidFill>
                  <a:prstClr val="white"/>
                </a:solidFill>
              </a:rPr>
              <a:t> </a:t>
            </a:r>
            <a:r>
              <a:rPr lang="es-ES" sz="2800" b="1" dirty="0">
                <a:solidFill>
                  <a:prstClr val="white"/>
                </a:solidFill>
              </a:rPr>
              <a:t/>
            </a:r>
            <a:br>
              <a:rPr lang="es-ES" sz="2800" b="1" dirty="0">
                <a:solidFill>
                  <a:prstClr val="white"/>
                </a:solidFill>
              </a:rPr>
            </a:br>
            <a:r>
              <a:rPr lang="es-ES" sz="2800" dirty="0">
                <a:solidFill>
                  <a:srgbClr val="002060"/>
                </a:solidFill>
              </a:rPr>
              <a:t>“</a:t>
            </a:r>
            <a:r>
              <a:rPr lang="es-ES" sz="2800" b="1" dirty="0">
                <a:solidFill>
                  <a:srgbClr val="002060"/>
                </a:solidFill>
              </a:rPr>
              <a:t>un viaje a través del tiempo</a:t>
            </a:r>
            <a:r>
              <a:rPr lang="es-ES" sz="2800" dirty="0">
                <a:solidFill>
                  <a:srgbClr val="002060"/>
                </a:solidFill>
              </a:rPr>
              <a:t>» N</a:t>
            </a:r>
            <a:r>
              <a:rPr lang="es-ES" sz="2800" dirty="0">
                <a:solidFill>
                  <a:srgbClr val="002060"/>
                </a:solidFill>
              </a:rPr>
              <a:t>° 7. </a:t>
            </a:r>
            <a:r>
              <a:rPr lang="es-ES" sz="2800" dirty="0">
                <a:solidFill>
                  <a:srgbClr val="002060"/>
                </a:solidFill>
              </a:rPr>
              <a:t/>
            </a:r>
            <a:br>
              <a:rPr lang="es-ES" sz="2800" dirty="0">
                <a:solidFill>
                  <a:srgbClr val="002060"/>
                </a:solidFill>
              </a:rPr>
            </a:br>
            <a:endParaRPr lang="es-CO" sz="2800" dirty="0">
              <a:solidFill>
                <a:prstClr val="white"/>
              </a:solidFill>
            </a:endParaRPr>
          </a:p>
        </p:txBody>
      </p:sp>
      <p:pic>
        <p:nvPicPr>
          <p:cNvPr id="5" name="Picture 2" descr="C:\Users\HUMBERTO\Pictures\Santa Biblia\H013a.jpg"/>
          <p:cNvPicPr>
            <a:picLocks noChangeAspect="1" noChangeArrowheads="1"/>
          </p:cNvPicPr>
          <p:nvPr/>
        </p:nvPicPr>
        <p:blipFill>
          <a:blip r:embed="rId2" cstate="print"/>
          <a:srcRect/>
          <a:stretch>
            <a:fillRect/>
          </a:stretch>
        </p:blipFill>
        <p:spPr bwMode="auto">
          <a:xfrm>
            <a:off x="755576" y="2852936"/>
            <a:ext cx="3778248" cy="3018742"/>
          </a:xfrm>
          <a:prstGeom prst="rect">
            <a:avLst/>
          </a:prstGeom>
          <a:noFill/>
        </p:spPr>
      </p:pic>
      <p:sp>
        <p:nvSpPr>
          <p:cNvPr id="3" name="2 Rectángulo"/>
          <p:cNvSpPr/>
          <p:nvPr/>
        </p:nvSpPr>
        <p:spPr>
          <a:xfrm rot="20010210">
            <a:off x="4875255" y="2899130"/>
            <a:ext cx="3147094" cy="3046988"/>
          </a:xfrm>
          <a:prstGeom prst="rect">
            <a:avLst/>
          </a:prstGeom>
        </p:spPr>
        <p:txBody>
          <a:bodyPr wrap="square">
            <a:spAutoFit/>
          </a:bodyPr>
          <a:lstStyle/>
          <a:p>
            <a:pPr algn="ctr"/>
            <a:r>
              <a:rPr lang="es-CO" sz="4800" dirty="0">
                <a:solidFill>
                  <a:srgbClr val="FF0000"/>
                </a:solidFill>
                <a:latin typeface="Harlow Solid Italic" pitchFamily="82" charset="0"/>
              </a:rPr>
              <a:t>Una luz se vislumbra en el </a:t>
            </a:r>
            <a:r>
              <a:rPr lang="es-CO" sz="4800" dirty="0">
                <a:solidFill>
                  <a:srgbClr val="FF0000"/>
                </a:solidFill>
                <a:latin typeface="Harlow Solid Italic" pitchFamily="82" charset="0"/>
              </a:rPr>
              <a:t>largo túnel</a:t>
            </a:r>
            <a:endParaRPr lang="es-CO" sz="4800" dirty="0">
              <a:solidFill>
                <a:srgbClr val="FF0000"/>
              </a:solidFill>
              <a:latin typeface="Harlow Solid Italic" pitchFamily="82" charset="0"/>
            </a:endParaRPr>
          </a:p>
        </p:txBody>
      </p:sp>
    </p:spTree>
    <p:extLst>
      <p:ext uri="{BB962C8B-B14F-4D97-AF65-F5344CB8AC3E}">
        <p14:creationId xmlns:p14="http://schemas.microsoft.com/office/powerpoint/2010/main" val="1779194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fltVal val="0"/>
                                          </p:val>
                                        </p:tav>
                                        <p:tav tm="100000">
                                          <p:val>
                                            <p:strVal val="#ppt_w"/>
                                          </p:val>
                                        </p:tav>
                                      </p:tavLst>
                                    </p:anim>
                                    <p:anim calcmode="lin" valueType="num">
                                      <p:cBhvr>
                                        <p:cTn id="15" dur="1000" fill="hold"/>
                                        <p:tgtEl>
                                          <p:spTgt spid="3"/>
                                        </p:tgtEl>
                                        <p:attrNameLst>
                                          <p:attrName>ppt_h</p:attrName>
                                        </p:attrNameLst>
                                      </p:cBhvr>
                                      <p:tavLst>
                                        <p:tav tm="0">
                                          <p:val>
                                            <p:fltVal val="0"/>
                                          </p:val>
                                        </p:tav>
                                        <p:tav tm="100000">
                                          <p:val>
                                            <p:strVal val="#ppt_h"/>
                                          </p:val>
                                        </p:tav>
                                      </p:tavLst>
                                    </p:anim>
                                    <p:anim calcmode="lin" valueType="num">
                                      <p:cBhvr>
                                        <p:cTn id="16" dur="1000" fill="hold"/>
                                        <p:tgtEl>
                                          <p:spTgt spid="3"/>
                                        </p:tgtEl>
                                        <p:attrNameLst>
                                          <p:attrName>style.rotation</p:attrName>
                                        </p:attrNameLst>
                                      </p:cBhvr>
                                      <p:tavLst>
                                        <p:tav tm="0">
                                          <p:val>
                                            <p:fltVal val="90"/>
                                          </p:val>
                                        </p:tav>
                                        <p:tav tm="100000">
                                          <p:val>
                                            <p:fltVal val="0"/>
                                          </p:val>
                                        </p:tav>
                                      </p:tavLst>
                                    </p:anim>
                                    <p:animEffect transition="in" filter="fade">
                                      <p:cBhvr>
                                        <p:cTn id="1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75000"/>
          </a:schemeClr>
        </a:solidFill>
        <a:effectLst/>
      </p:bgPr>
    </p:bg>
    <p:spTree>
      <p:nvGrpSpPr>
        <p:cNvPr id="1" name=""/>
        <p:cNvGrpSpPr/>
        <p:nvPr/>
      </p:nvGrpSpPr>
      <p:grpSpPr>
        <a:xfrm>
          <a:off x="0" y="0"/>
          <a:ext cx="0" cy="0"/>
          <a:chOff x="0" y="0"/>
          <a:chExt cx="0" cy="0"/>
        </a:xfrm>
      </p:grpSpPr>
      <p:pic>
        <p:nvPicPr>
          <p:cNvPr id="7" name="Picture 4" descr="http://t0.gstatic.com/images?q=tbn:67ocRZqiaBAETM:http://www.laguia2000.com/wp-content/uploads/2006/10/martin-lutero.jpg">
            <a:hlinkClick r:id="rId2"/>
          </p:cNvPr>
          <p:cNvPicPr>
            <a:picLocks noChangeAspect="1" noChangeArrowheads="1"/>
          </p:cNvPicPr>
          <p:nvPr/>
        </p:nvPicPr>
        <p:blipFill>
          <a:blip r:embed="rId3" cstate="print"/>
          <a:srcRect/>
          <a:stretch>
            <a:fillRect/>
          </a:stretch>
        </p:blipFill>
        <p:spPr bwMode="auto">
          <a:xfrm>
            <a:off x="6084168" y="1772816"/>
            <a:ext cx="2448272" cy="3951312"/>
          </a:xfrm>
          <a:prstGeom prst="rect">
            <a:avLst/>
          </a:prstGeom>
          <a:noFill/>
        </p:spPr>
      </p:pic>
      <p:sp>
        <p:nvSpPr>
          <p:cNvPr id="2" name="1 Elipse"/>
          <p:cNvSpPr/>
          <p:nvPr/>
        </p:nvSpPr>
        <p:spPr>
          <a:xfrm>
            <a:off x="899592" y="620688"/>
            <a:ext cx="7272808" cy="936104"/>
          </a:xfrm>
          <a:prstGeom prst="ellipse">
            <a:avLst/>
          </a:prstGeom>
          <a:blipFill>
            <a:blip r:embed="rId4"/>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b="1" dirty="0">
                <a:solidFill>
                  <a:srgbClr val="002060"/>
                </a:solidFill>
              </a:rPr>
              <a:t>LA REFORMA</a:t>
            </a:r>
          </a:p>
        </p:txBody>
      </p:sp>
      <p:sp>
        <p:nvSpPr>
          <p:cNvPr id="3" name="2 Pergamino vertical"/>
          <p:cNvSpPr/>
          <p:nvPr/>
        </p:nvSpPr>
        <p:spPr>
          <a:xfrm>
            <a:off x="395536" y="1772816"/>
            <a:ext cx="5688632" cy="3951312"/>
          </a:xfrm>
          <a:prstGeom prst="verticalScroll">
            <a:avLst/>
          </a:prstGeom>
          <a:blipFill>
            <a:blip r:embed="rId5"/>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dirty="0">
                <a:solidFill>
                  <a:srgbClr val="002060"/>
                </a:solidFill>
              </a:rPr>
              <a:t>El </a:t>
            </a:r>
            <a:r>
              <a:rPr lang="es-ES" sz="2400" b="1" dirty="0">
                <a:solidFill>
                  <a:srgbClr val="002060"/>
                </a:solidFill>
              </a:rPr>
              <a:t>31 de octubre de 1517</a:t>
            </a:r>
            <a:r>
              <a:rPr lang="es-ES" sz="2400" dirty="0">
                <a:solidFill>
                  <a:srgbClr val="002060"/>
                </a:solidFill>
              </a:rPr>
              <a:t>, fecha en que Martín Lutero desafió a la Iglesia Católica Romana, esta valiente acción produjo cambios de gran envergadura en algunos renglones religiosos y políticos. </a:t>
            </a:r>
          </a:p>
        </p:txBody>
      </p:sp>
    </p:spTree>
    <p:extLst>
      <p:ext uri="{BB962C8B-B14F-4D97-AF65-F5344CB8AC3E}">
        <p14:creationId xmlns:p14="http://schemas.microsoft.com/office/powerpoint/2010/main" val="1336697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80">
                                          <p:stCondLst>
                                            <p:cond delay="0"/>
                                          </p:stCondLst>
                                        </p:cTn>
                                        <p:tgtEl>
                                          <p:spTgt spid="7"/>
                                        </p:tgtEl>
                                      </p:cBhvr>
                                    </p:animEffect>
                                    <p:anim calcmode="lin" valueType="num">
                                      <p:cBhvr>
                                        <p:cTn id="8"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13" dur="26">
                                          <p:stCondLst>
                                            <p:cond delay="650"/>
                                          </p:stCondLst>
                                        </p:cTn>
                                        <p:tgtEl>
                                          <p:spTgt spid="7"/>
                                        </p:tgtEl>
                                      </p:cBhvr>
                                      <p:to x="100000" y="60000"/>
                                    </p:animScale>
                                    <p:animScale>
                                      <p:cBhvr>
                                        <p:cTn id="14" dur="166" decel="50000">
                                          <p:stCondLst>
                                            <p:cond delay="676"/>
                                          </p:stCondLst>
                                        </p:cTn>
                                        <p:tgtEl>
                                          <p:spTgt spid="7"/>
                                        </p:tgtEl>
                                      </p:cBhvr>
                                      <p:to x="100000" y="100000"/>
                                    </p:animScale>
                                    <p:animScale>
                                      <p:cBhvr>
                                        <p:cTn id="15" dur="26">
                                          <p:stCondLst>
                                            <p:cond delay="1312"/>
                                          </p:stCondLst>
                                        </p:cTn>
                                        <p:tgtEl>
                                          <p:spTgt spid="7"/>
                                        </p:tgtEl>
                                      </p:cBhvr>
                                      <p:to x="100000" y="80000"/>
                                    </p:animScale>
                                    <p:animScale>
                                      <p:cBhvr>
                                        <p:cTn id="16" dur="166" decel="50000">
                                          <p:stCondLst>
                                            <p:cond delay="1338"/>
                                          </p:stCondLst>
                                        </p:cTn>
                                        <p:tgtEl>
                                          <p:spTgt spid="7"/>
                                        </p:tgtEl>
                                      </p:cBhvr>
                                      <p:to x="100000" y="100000"/>
                                    </p:animScale>
                                    <p:animScale>
                                      <p:cBhvr>
                                        <p:cTn id="17" dur="26">
                                          <p:stCondLst>
                                            <p:cond delay="1642"/>
                                          </p:stCondLst>
                                        </p:cTn>
                                        <p:tgtEl>
                                          <p:spTgt spid="7"/>
                                        </p:tgtEl>
                                      </p:cBhvr>
                                      <p:to x="100000" y="90000"/>
                                    </p:animScale>
                                    <p:animScale>
                                      <p:cBhvr>
                                        <p:cTn id="18" dur="166" decel="50000">
                                          <p:stCondLst>
                                            <p:cond delay="1668"/>
                                          </p:stCondLst>
                                        </p:cTn>
                                        <p:tgtEl>
                                          <p:spTgt spid="7"/>
                                        </p:tgtEl>
                                      </p:cBhvr>
                                      <p:to x="100000" y="100000"/>
                                    </p:animScale>
                                    <p:animScale>
                                      <p:cBhvr>
                                        <p:cTn id="19" dur="26">
                                          <p:stCondLst>
                                            <p:cond delay="1808"/>
                                          </p:stCondLst>
                                        </p:cTn>
                                        <p:tgtEl>
                                          <p:spTgt spid="7"/>
                                        </p:tgtEl>
                                      </p:cBhvr>
                                      <p:to x="100000" y="95000"/>
                                    </p:animScale>
                                    <p:animScale>
                                      <p:cBhvr>
                                        <p:cTn id="20" dur="166" decel="50000">
                                          <p:stCondLst>
                                            <p:cond delay="1834"/>
                                          </p:stCondLst>
                                        </p:cTn>
                                        <p:tgtEl>
                                          <p:spTgt spid="7"/>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1000" fill="hold"/>
                                        <p:tgtEl>
                                          <p:spTgt spid="3"/>
                                        </p:tgtEl>
                                        <p:attrNameLst>
                                          <p:attrName>ppt_w</p:attrName>
                                        </p:attrNameLst>
                                      </p:cBhvr>
                                      <p:tavLst>
                                        <p:tav tm="0">
                                          <p:val>
                                            <p:fltVal val="0"/>
                                          </p:val>
                                        </p:tav>
                                        <p:tav tm="100000">
                                          <p:val>
                                            <p:strVal val="#ppt_w"/>
                                          </p:val>
                                        </p:tav>
                                      </p:tavLst>
                                    </p:anim>
                                    <p:anim calcmode="lin" valueType="num">
                                      <p:cBhvr>
                                        <p:cTn id="26" dur="1000" fill="hold"/>
                                        <p:tgtEl>
                                          <p:spTgt spid="3"/>
                                        </p:tgtEl>
                                        <p:attrNameLst>
                                          <p:attrName>ppt_h</p:attrName>
                                        </p:attrNameLst>
                                      </p:cBhvr>
                                      <p:tavLst>
                                        <p:tav tm="0">
                                          <p:val>
                                            <p:fltVal val="0"/>
                                          </p:val>
                                        </p:tav>
                                        <p:tav tm="100000">
                                          <p:val>
                                            <p:strVal val="#ppt_h"/>
                                          </p:val>
                                        </p:tav>
                                      </p:tavLst>
                                    </p:anim>
                                    <p:anim calcmode="lin" valueType="num">
                                      <p:cBhvr>
                                        <p:cTn id="27" dur="1000" fill="hold"/>
                                        <p:tgtEl>
                                          <p:spTgt spid="3"/>
                                        </p:tgtEl>
                                        <p:attrNameLst>
                                          <p:attrName>style.rotation</p:attrName>
                                        </p:attrNameLst>
                                      </p:cBhvr>
                                      <p:tavLst>
                                        <p:tav tm="0">
                                          <p:val>
                                            <p:fltVal val="90"/>
                                          </p:val>
                                        </p:tav>
                                        <p:tav tm="100000">
                                          <p:val>
                                            <p:fltVal val="0"/>
                                          </p:val>
                                        </p:tav>
                                      </p:tavLst>
                                    </p:anim>
                                    <p:animEffect transition="in" filter="fade">
                                      <p:cBhvr>
                                        <p:cTn id="2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514352" y="530352"/>
            <a:ext cx="4201664" cy="5327540"/>
          </a:xfrm>
          <a:blipFill>
            <a:blip r:embed="rId2"/>
            <a:tile tx="0" ty="0" sx="100000" sy="100000" flip="none" algn="tl"/>
          </a:blipFill>
        </p:spPr>
        <p:txBody>
          <a:bodyPr>
            <a:normAutofit fontScale="92500" lnSpcReduction="10000"/>
          </a:bodyPr>
          <a:lstStyle/>
          <a:p>
            <a:pPr marL="0" indent="0" algn="ctr">
              <a:buNone/>
            </a:pPr>
            <a:r>
              <a:rPr lang="es-ES" dirty="0" smtClean="0"/>
              <a:t>El 31 de octubre de 1517 Lutero se convirtió en controvertida figura pública al exponer en el pórtico de la iglesia de Todos los Santos de Wittenberg sus 95 Tesis o proposiciones escritas en latín contra la venta de indulgencias </a:t>
            </a:r>
            <a:r>
              <a:rPr lang="es-ES" i="1" dirty="0" smtClean="0">
                <a:solidFill>
                  <a:srgbClr val="0070C0"/>
                </a:solidFill>
              </a:rPr>
              <a:t>(remisión, mediante un pago, de los castigos temporales impuestos por la comisión de los pecados).</a:t>
            </a:r>
            <a:endParaRPr lang="es-ES" dirty="0"/>
          </a:p>
        </p:txBody>
      </p:sp>
      <p:pic>
        <p:nvPicPr>
          <p:cNvPr id="29698" name="Picture 2" descr="http://t1.gstatic.com/images?q=tbn:8iPhuPQieNaebM:http://ceirberea.blogdiario.com/img/lutero-95tesis.jpg">
            <a:hlinkClick r:id="rId3"/>
          </p:cNvPr>
          <p:cNvPicPr>
            <a:picLocks noChangeAspect="1" noChangeArrowheads="1"/>
          </p:cNvPicPr>
          <p:nvPr/>
        </p:nvPicPr>
        <p:blipFill>
          <a:blip r:embed="rId4" cstate="print"/>
          <a:srcRect/>
          <a:stretch>
            <a:fillRect/>
          </a:stretch>
        </p:blipFill>
        <p:spPr bwMode="auto">
          <a:xfrm>
            <a:off x="4857752" y="692696"/>
            <a:ext cx="3746696" cy="3600400"/>
          </a:xfrm>
          <a:prstGeom prst="rect">
            <a:avLst/>
          </a:prstGeom>
          <a:noFill/>
        </p:spPr>
      </p:pic>
      <p:sp>
        <p:nvSpPr>
          <p:cNvPr id="2" name="1 Rectángulo"/>
          <p:cNvSpPr/>
          <p:nvPr/>
        </p:nvSpPr>
        <p:spPr>
          <a:xfrm>
            <a:off x="4831816" y="4437112"/>
            <a:ext cx="3746696" cy="1477328"/>
          </a:xfrm>
          <a:prstGeom prst="rect">
            <a:avLst/>
          </a:prstGeom>
          <a:blipFill>
            <a:blip r:embed="rId5"/>
            <a:tile tx="0" ty="0" sx="100000" sy="100000" flip="none" algn="tl"/>
          </a:blipFill>
        </p:spPr>
        <p:txBody>
          <a:bodyPr wrap="square">
            <a:spAutoFit/>
          </a:bodyPr>
          <a:lstStyle/>
          <a:p>
            <a:pPr algn="ctr"/>
            <a:r>
              <a:rPr lang="es-ES" dirty="0">
                <a:solidFill>
                  <a:srgbClr val="FF0000"/>
                </a:solidFill>
              </a:rPr>
              <a:t>Este pago se dedicaba para </a:t>
            </a:r>
            <a:r>
              <a:rPr lang="es-ES" dirty="0">
                <a:solidFill>
                  <a:srgbClr val="FF0000"/>
                </a:solidFill>
              </a:rPr>
              <a:t>la gran obra de los papas Julio II y León X: </a:t>
            </a:r>
            <a:r>
              <a:rPr lang="es-ES" b="1" dirty="0">
                <a:solidFill>
                  <a:srgbClr val="FF0000"/>
                </a:solidFill>
              </a:rPr>
              <a:t>la construcción de la basílica de San Pedro en Roma.</a:t>
            </a:r>
            <a:r>
              <a:rPr lang="es-ES" dirty="0">
                <a:solidFill>
                  <a:srgbClr val="FF0000"/>
                </a:solidFill>
              </a:rPr>
              <a:t> </a:t>
            </a:r>
          </a:p>
        </p:txBody>
      </p:sp>
    </p:spTree>
    <p:extLst>
      <p:ext uri="{BB962C8B-B14F-4D97-AF65-F5344CB8AC3E}">
        <p14:creationId xmlns:p14="http://schemas.microsoft.com/office/powerpoint/2010/main" val="419765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5" name="4 Título"/>
          <p:cNvSpPr>
            <a:spLocks noGrp="1"/>
          </p:cNvSpPr>
          <p:nvPr>
            <p:ph type="title"/>
          </p:nvPr>
        </p:nvSpPr>
        <p:spPr>
          <a:xfrm>
            <a:off x="502920" y="5157192"/>
            <a:ext cx="8183880" cy="877848"/>
          </a:xfrm>
          <a:solidFill>
            <a:srgbClr val="FFC000"/>
          </a:solidFill>
        </p:spPr>
        <p:txBody>
          <a:bodyPr>
            <a:normAutofit fontScale="90000"/>
          </a:bodyPr>
          <a:lstStyle/>
          <a:p>
            <a:pPr algn="ctr"/>
            <a:r>
              <a:rPr lang="es-CO" sz="2700" dirty="0" smtClean="0">
                <a:solidFill>
                  <a:srgbClr val="002060"/>
                </a:solidFill>
              </a:rPr>
              <a:t>La pregunta es: ¿Qué estaba haciendo la iglesia al implantar este sistema de salvación?</a:t>
            </a:r>
            <a:endParaRPr lang="es-CO" sz="2700" dirty="0">
              <a:solidFill>
                <a:srgbClr val="002060"/>
              </a:solidFill>
            </a:endParaRPr>
          </a:p>
        </p:txBody>
      </p:sp>
      <p:sp>
        <p:nvSpPr>
          <p:cNvPr id="6" name="5 Marcador de contenido"/>
          <p:cNvSpPr>
            <a:spLocks noGrp="1"/>
          </p:cNvSpPr>
          <p:nvPr>
            <p:ph idx="1"/>
          </p:nvPr>
        </p:nvSpPr>
        <p:spPr>
          <a:xfrm>
            <a:off x="502920" y="530352"/>
            <a:ext cx="5365224" cy="4266800"/>
          </a:xfrm>
          <a:blipFill>
            <a:blip r:embed="rId2"/>
            <a:tile tx="0" ty="0" sx="100000" sy="100000" flip="none" algn="tl"/>
          </a:blipFill>
        </p:spPr>
        <p:txBody>
          <a:bodyPr>
            <a:normAutofit fontScale="92500"/>
          </a:bodyPr>
          <a:lstStyle/>
          <a:p>
            <a:pPr marL="0" indent="0" algn="ctr">
              <a:buNone/>
            </a:pPr>
            <a:r>
              <a:rPr lang="es-CO" sz="2400" dirty="0" smtClean="0"/>
              <a:t>Estaba sustituyendo la salvación implantada por Dios que consistía únicamente por la fe en el sacrificio de nuestro Señor Jesucristo en la cruz del calvario.</a:t>
            </a:r>
          </a:p>
          <a:p>
            <a:pPr marL="0" indent="0" algn="ctr">
              <a:buNone/>
            </a:pPr>
            <a:endParaRPr lang="es-CO" sz="2400" dirty="0"/>
          </a:p>
          <a:p>
            <a:pPr marL="0" indent="0" algn="ctr">
              <a:buNone/>
            </a:pPr>
            <a:r>
              <a:rPr lang="es-CO" sz="2400" dirty="0" smtClean="0"/>
              <a:t>Eso es lo que Dijo él Señor en </a:t>
            </a:r>
            <a:r>
              <a:rPr lang="es-CO" sz="2400" dirty="0" smtClean="0">
                <a:solidFill>
                  <a:srgbClr val="FF0000"/>
                </a:solidFill>
              </a:rPr>
              <a:t>Juan 3:16</a:t>
            </a:r>
            <a:r>
              <a:rPr lang="es-CO" sz="2400" dirty="0" smtClean="0"/>
              <a:t>.</a:t>
            </a:r>
            <a:r>
              <a:rPr lang="es-CO" sz="2400" dirty="0"/>
              <a:t> </a:t>
            </a:r>
            <a:r>
              <a:rPr lang="es-CO" sz="2400" dirty="0" smtClean="0"/>
              <a:t>«</a:t>
            </a:r>
            <a:r>
              <a:rPr lang="es-CO" sz="2400" i="1" dirty="0" smtClean="0">
                <a:solidFill>
                  <a:srgbClr val="0070C0"/>
                </a:solidFill>
              </a:rPr>
              <a:t>Porque </a:t>
            </a:r>
            <a:r>
              <a:rPr lang="es-CO" sz="2400" i="1" dirty="0">
                <a:solidFill>
                  <a:srgbClr val="0070C0"/>
                </a:solidFill>
              </a:rPr>
              <a:t>de tal manera amó Dios al mundo, que ha dado a su Hijo unigénito, para que todo aquel que en él cree, no se pierda, mas tenga vida </a:t>
            </a:r>
            <a:r>
              <a:rPr lang="es-CO" sz="2400" i="1" dirty="0" smtClean="0">
                <a:solidFill>
                  <a:srgbClr val="0070C0"/>
                </a:solidFill>
              </a:rPr>
              <a:t>eterna</a:t>
            </a:r>
            <a:r>
              <a:rPr lang="es-CO" sz="2400" dirty="0" smtClean="0"/>
              <a:t>». </a:t>
            </a:r>
          </a:p>
          <a:p>
            <a:pPr marL="0" indent="0" algn="ctr">
              <a:buNone/>
            </a:pPr>
            <a:endParaRPr lang="es-CO" dirty="0"/>
          </a:p>
        </p:txBody>
      </p:sp>
      <p:pic>
        <p:nvPicPr>
          <p:cNvPr id="1026" name="Picture 2" descr="http://t0.gstatic.com/images?q=tbn:ANd9GcTB7f5X8vJ1Niw2SHmCGAa1oPqlqHlFSP35gLqxemfG-Hvph2B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8871" y="764704"/>
            <a:ext cx="2592288" cy="3672408"/>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6008871" y="4622920"/>
            <a:ext cx="2656496" cy="400110"/>
          </a:xfrm>
          <a:prstGeom prst="rect">
            <a:avLst/>
          </a:prstGeom>
        </p:spPr>
        <p:txBody>
          <a:bodyPr wrap="none">
            <a:spAutoFit/>
          </a:bodyPr>
          <a:lstStyle/>
          <a:p>
            <a:r>
              <a:rPr lang="es-CO" sz="2000" b="1" dirty="0">
                <a:solidFill>
                  <a:srgbClr val="FF0000"/>
                </a:solidFill>
              </a:rPr>
              <a:t>Lea Hechos 4:12.</a:t>
            </a:r>
          </a:p>
        </p:txBody>
      </p:sp>
    </p:spTree>
    <p:extLst>
      <p:ext uri="{BB962C8B-B14F-4D97-AF65-F5344CB8AC3E}">
        <p14:creationId xmlns:p14="http://schemas.microsoft.com/office/powerpoint/2010/main" val="3491663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1026"/>
                                        </p:tgtEl>
                                        <p:attrNameLst>
                                          <p:attrName>style.visibility</p:attrName>
                                        </p:attrNameLst>
                                      </p:cBhvr>
                                      <p:to>
                                        <p:strVal val="visible"/>
                                      </p:to>
                                    </p:set>
                                    <p:anim calcmode="lin" valueType="num">
                                      <p:cBhvr>
                                        <p:cTn id="15" dur="1000" fill="hold"/>
                                        <p:tgtEl>
                                          <p:spTgt spid="1026"/>
                                        </p:tgtEl>
                                        <p:attrNameLst>
                                          <p:attrName>ppt_w</p:attrName>
                                        </p:attrNameLst>
                                      </p:cBhvr>
                                      <p:tavLst>
                                        <p:tav tm="0">
                                          <p:val>
                                            <p:fltVal val="0"/>
                                          </p:val>
                                        </p:tav>
                                        <p:tav tm="100000">
                                          <p:val>
                                            <p:strVal val="#ppt_w"/>
                                          </p:val>
                                        </p:tav>
                                      </p:tavLst>
                                    </p:anim>
                                    <p:anim calcmode="lin" valueType="num">
                                      <p:cBhvr>
                                        <p:cTn id="16" dur="1000" fill="hold"/>
                                        <p:tgtEl>
                                          <p:spTgt spid="1026"/>
                                        </p:tgtEl>
                                        <p:attrNameLst>
                                          <p:attrName>ppt_h</p:attrName>
                                        </p:attrNameLst>
                                      </p:cBhvr>
                                      <p:tavLst>
                                        <p:tav tm="0">
                                          <p:val>
                                            <p:fltVal val="0"/>
                                          </p:val>
                                        </p:tav>
                                        <p:tav tm="100000">
                                          <p:val>
                                            <p:strVal val="#ppt_h"/>
                                          </p:val>
                                        </p:tav>
                                      </p:tavLst>
                                    </p:anim>
                                    <p:anim calcmode="lin" valueType="num">
                                      <p:cBhvr>
                                        <p:cTn id="17" dur="1000" fill="hold"/>
                                        <p:tgtEl>
                                          <p:spTgt spid="1026"/>
                                        </p:tgtEl>
                                        <p:attrNameLst>
                                          <p:attrName>style.rotation</p:attrName>
                                        </p:attrNameLst>
                                      </p:cBhvr>
                                      <p:tavLst>
                                        <p:tav tm="0">
                                          <p:val>
                                            <p:fltVal val="90"/>
                                          </p:val>
                                        </p:tav>
                                        <p:tav tm="100000">
                                          <p:val>
                                            <p:fltVal val="0"/>
                                          </p:val>
                                        </p:tav>
                                      </p:tavLst>
                                    </p:anim>
                                    <p:animEffect transition="in" filter="fade">
                                      <p:cBhvr>
                                        <p:cTn id="18" dur="1000"/>
                                        <p:tgtEl>
                                          <p:spTgt spid="1026"/>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6">
                                            <p:bg/>
                                          </p:spTgt>
                                        </p:tgtEl>
                                        <p:attrNameLst>
                                          <p:attrName>style.visibility</p:attrName>
                                        </p:attrNameLst>
                                      </p:cBhvr>
                                      <p:to>
                                        <p:strVal val="visible"/>
                                      </p:to>
                                    </p:set>
                                    <p:anim calcmode="lin" valueType="num">
                                      <p:cBhvr>
                                        <p:cTn id="23" dur="1000" fill="hold"/>
                                        <p:tgtEl>
                                          <p:spTgt spid="6">
                                            <p:bg/>
                                          </p:spTgt>
                                        </p:tgtEl>
                                        <p:attrNameLst>
                                          <p:attrName>ppt_w</p:attrName>
                                        </p:attrNameLst>
                                      </p:cBhvr>
                                      <p:tavLst>
                                        <p:tav tm="0">
                                          <p:val>
                                            <p:fltVal val="0"/>
                                          </p:val>
                                        </p:tav>
                                        <p:tav tm="100000">
                                          <p:val>
                                            <p:strVal val="#ppt_w"/>
                                          </p:val>
                                        </p:tav>
                                      </p:tavLst>
                                    </p:anim>
                                    <p:anim calcmode="lin" valueType="num">
                                      <p:cBhvr>
                                        <p:cTn id="24" dur="1000" fill="hold"/>
                                        <p:tgtEl>
                                          <p:spTgt spid="6">
                                            <p:bg/>
                                          </p:spTgt>
                                        </p:tgtEl>
                                        <p:attrNameLst>
                                          <p:attrName>ppt_h</p:attrName>
                                        </p:attrNameLst>
                                      </p:cBhvr>
                                      <p:tavLst>
                                        <p:tav tm="0">
                                          <p:val>
                                            <p:fltVal val="0"/>
                                          </p:val>
                                        </p:tav>
                                        <p:tav tm="100000">
                                          <p:val>
                                            <p:strVal val="#ppt_h"/>
                                          </p:val>
                                        </p:tav>
                                      </p:tavLst>
                                    </p:anim>
                                    <p:anim calcmode="lin" valueType="num">
                                      <p:cBhvr>
                                        <p:cTn id="25" dur="1000" fill="hold"/>
                                        <p:tgtEl>
                                          <p:spTgt spid="6">
                                            <p:bg/>
                                          </p:spTgt>
                                        </p:tgtEl>
                                        <p:attrNameLst>
                                          <p:attrName>style.rotation</p:attrName>
                                        </p:attrNameLst>
                                      </p:cBhvr>
                                      <p:tavLst>
                                        <p:tav tm="0">
                                          <p:val>
                                            <p:fltVal val="90"/>
                                          </p:val>
                                        </p:tav>
                                        <p:tav tm="100000">
                                          <p:val>
                                            <p:fltVal val="0"/>
                                          </p:val>
                                        </p:tav>
                                      </p:tavLst>
                                    </p:anim>
                                    <p:animEffect transition="in" filter="fade">
                                      <p:cBhvr>
                                        <p:cTn id="26" dur="1000"/>
                                        <p:tgtEl>
                                          <p:spTgt spid="6">
                                            <p:bg/>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6">
                                            <p:txEl>
                                              <p:pRg st="0" end="0"/>
                                            </p:txEl>
                                          </p:spTgt>
                                        </p:tgtEl>
                                        <p:attrNameLst>
                                          <p:attrName>style.visibility</p:attrName>
                                        </p:attrNameLst>
                                      </p:cBhvr>
                                      <p:to>
                                        <p:strVal val="visible"/>
                                      </p:to>
                                    </p:set>
                                    <p:anim calcmode="lin" valueType="num">
                                      <p:cBhvr>
                                        <p:cTn id="31" dur="1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32" dur="1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33" dur="1000" fill="hold"/>
                                        <p:tgtEl>
                                          <p:spTgt spid="6">
                                            <p:txEl>
                                              <p:pRg st="0" end="0"/>
                                            </p:txEl>
                                          </p:spTgt>
                                        </p:tgtEl>
                                        <p:attrNameLst>
                                          <p:attrName>style.rotation</p:attrName>
                                        </p:attrNameLst>
                                      </p:cBhvr>
                                      <p:tavLst>
                                        <p:tav tm="0">
                                          <p:val>
                                            <p:fltVal val="90"/>
                                          </p:val>
                                        </p:tav>
                                        <p:tav tm="100000">
                                          <p:val>
                                            <p:fltVal val="0"/>
                                          </p:val>
                                        </p:tav>
                                      </p:tavLst>
                                    </p:anim>
                                    <p:animEffect transition="in" filter="fade">
                                      <p:cBhvr>
                                        <p:cTn id="34" dur="1000"/>
                                        <p:tgtEl>
                                          <p:spTgt spid="6">
                                            <p:txEl>
                                              <p:pRg st="0" end="0"/>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6">
                                            <p:txEl>
                                              <p:pRg st="2" end="2"/>
                                            </p:txEl>
                                          </p:spTgt>
                                        </p:tgtEl>
                                        <p:attrNameLst>
                                          <p:attrName>style.visibility</p:attrName>
                                        </p:attrNameLst>
                                      </p:cBhvr>
                                      <p:to>
                                        <p:strVal val="visible"/>
                                      </p:to>
                                    </p:set>
                                    <p:anim calcmode="lin" valueType="num">
                                      <p:cBhvr>
                                        <p:cTn id="39" dur="1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40" dur="1000" fill="hold"/>
                                        <p:tgtEl>
                                          <p:spTgt spid="6">
                                            <p:txEl>
                                              <p:pRg st="2" end="2"/>
                                            </p:txEl>
                                          </p:spTgt>
                                        </p:tgtEl>
                                        <p:attrNameLst>
                                          <p:attrName>ppt_h</p:attrName>
                                        </p:attrNameLst>
                                      </p:cBhvr>
                                      <p:tavLst>
                                        <p:tav tm="0">
                                          <p:val>
                                            <p:fltVal val="0"/>
                                          </p:val>
                                        </p:tav>
                                        <p:tav tm="100000">
                                          <p:val>
                                            <p:strVal val="#ppt_h"/>
                                          </p:val>
                                        </p:tav>
                                      </p:tavLst>
                                    </p:anim>
                                    <p:anim calcmode="lin" valueType="num">
                                      <p:cBhvr>
                                        <p:cTn id="41" dur="1000" fill="hold"/>
                                        <p:tgtEl>
                                          <p:spTgt spid="6">
                                            <p:txEl>
                                              <p:pRg st="2" end="2"/>
                                            </p:txEl>
                                          </p:spTgt>
                                        </p:tgtEl>
                                        <p:attrNameLst>
                                          <p:attrName>style.rotation</p:attrName>
                                        </p:attrNameLst>
                                      </p:cBhvr>
                                      <p:tavLst>
                                        <p:tav tm="0">
                                          <p:val>
                                            <p:fltVal val="90"/>
                                          </p:val>
                                        </p:tav>
                                        <p:tav tm="100000">
                                          <p:val>
                                            <p:fltVal val="0"/>
                                          </p:val>
                                        </p:tav>
                                      </p:tavLst>
                                    </p:anim>
                                    <p:animEffect transition="in" filter="fade">
                                      <p:cBhvr>
                                        <p:cTn id="42" dur="1000"/>
                                        <p:tgtEl>
                                          <p:spTgt spid="6">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6" presetClass="entr" presetSubtype="0" fill="hold" grpId="0" nodeType="click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down)">
                                      <p:cBhvr>
                                        <p:cTn id="47" dur="580">
                                          <p:stCondLst>
                                            <p:cond delay="0"/>
                                          </p:stCondLst>
                                        </p:cTn>
                                        <p:tgtEl>
                                          <p:spTgt spid="7"/>
                                        </p:tgtEl>
                                      </p:cBhvr>
                                    </p:animEffect>
                                    <p:anim calcmode="lin" valueType="num">
                                      <p:cBhvr>
                                        <p:cTn id="48"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49"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50"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51"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52"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53" dur="26">
                                          <p:stCondLst>
                                            <p:cond delay="650"/>
                                          </p:stCondLst>
                                        </p:cTn>
                                        <p:tgtEl>
                                          <p:spTgt spid="7"/>
                                        </p:tgtEl>
                                      </p:cBhvr>
                                      <p:to x="100000" y="60000"/>
                                    </p:animScale>
                                    <p:animScale>
                                      <p:cBhvr>
                                        <p:cTn id="54" dur="166" decel="50000">
                                          <p:stCondLst>
                                            <p:cond delay="676"/>
                                          </p:stCondLst>
                                        </p:cTn>
                                        <p:tgtEl>
                                          <p:spTgt spid="7"/>
                                        </p:tgtEl>
                                      </p:cBhvr>
                                      <p:to x="100000" y="100000"/>
                                    </p:animScale>
                                    <p:animScale>
                                      <p:cBhvr>
                                        <p:cTn id="55" dur="26">
                                          <p:stCondLst>
                                            <p:cond delay="1312"/>
                                          </p:stCondLst>
                                        </p:cTn>
                                        <p:tgtEl>
                                          <p:spTgt spid="7"/>
                                        </p:tgtEl>
                                      </p:cBhvr>
                                      <p:to x="100000" y="80000"/>
                                    </p:animScale>
                                    <p:animScale>
                                      <p:cBhvr>
                                        <p:cTn id="56" dur="166" decel="50000">
                                          <p:stCondLst>
                                            <p:cond delay="1338"/>
                                          </p:stCondLst>
                                        </p:cTn>
                                        <p:tgtEl>
                                          <p:spTgt spid="7"/>
                                        </p:tgtEl>
                                      </p:cBhvr>
                                      <p:to x="100000" y="100000"/>
                                    </p:animScale>
                                    <p:animScale>
                                      <p:cBhvr>
                                        <p:cTn id="57" dur="26">
                                          <p:stCondLst>
                                            <p:cond delay="1642"/>
                                          </p:stCondLst>
                                        </p:cTn>
                                        <p:tgtEl>
                                          <p:spTgt spid="7"/>
                                        </p:tgtEl>
                                      </p:cBhvr>
                                      <p:to x="100000" y="90000"/>
                                    </p:animScale>
                                    <p:animScale>
                                      <p:cBhvr>
                                        <p:cTn id="58" dur="166" decel="50000">
                                          <p:stCondLst>
                                            <p:cond delay="1668"/>
                                          </p:stCondLst>
                                        </p:cTn>
                                        <p:tgtEl>
                                          <p:spTgt spid="7"/>
                                        </p:tgtEl>
                                      </p:cBhvr>
                                      <p:to x="100000" y="100000"/>
                                    </p:animScale>
                                    <p:animScale>
                                      <p:cBhvr>
                                        <p:cTn id="59" dur="26">
                                          <p:stCondLst>
                                            <p:cond delay="1808"/>
                                          </p:stCondLst>
                                        </p:cTn>
                                        <p:tgtEl>
                                          <p:spTgt spid="7"/>
                                        </p:tgtEl>
                                      </p:cBhvr>
                                      <p:to x="100000" y="95000"/>
                                    </p:animScale>
                                    <p:animScale>
                                      <p:cBhvr>
                                        <p:cTn id="60"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build="p" animBg="1"/>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contenido"/>
          <p:cNvSpPr>
            <a:spLocks noGrp="1"/>
          </p:cNvSpPr>
          <p:nvPr>
            <p:ph sz="half" idx="1"/>
          </p:nvPr>
        </p:nvSpPr>
        <p:spPr>
          <a:xfrm>
            <a:off x="539552" y="620688"/>
            <a:ext cx="5599670" cy="3384376"/>
          </a:xfrm>
          <a:blipFill>
            <a:blip r:embed="rId2"/>
            <a:tile tx="0" ty="0" sx="100000" sy="100000" flip="none" algn="tl"/>
          </a:blipFill>
        </p:spPr>
        <p:txBody>
          <a:bodyPr>
            <a:normAutofit fontScale="92500" lnSpcReduction="20000"/>
          </a:bodyPr>
          <a:lstStyle/>
          <a:p>
            <a:pPr marL="0" indent="0" algn="ctr">
              <a:buNone/>
            </a:pPr>
            <a:r>
              <a:rPr lang="es-ES" dirty="0" smtClean="0"/>
              <a:t>Revisando la historia, encontramos que en el año </a:t>
            </a:r>
            <a:r>
              <a:rPr lang="es-ES" b="1" dirty="0" smtClean="0"/>
              <a:t>1450</a:t>
            </a:r>
            <a:r>
              <a:rPr lang="es-ES" dirty="0" smtClean="0"/>
              <a:t>, el alemán </a:t>
            </a:r>
            <a:r>
              <a:rPr lang="es-ES" b="1" dirty="0" smtClean="0"/>
              <a:t>Johann Gutenberg </a:t>
            </a:r>
            <a:r>
              <a:rPr lang="es-ES" dirty="0" smtClean="0"/>
              <a:t>inventa la prensa y las tintas que facilitan la impresión más rápida y económica de libros y escritos de toda categoría. Su invención cambia la trayectoria de la historia.</a:t>
            </a:r>
          </a:p>
        </p:txBody>
      </p:sp>
      <p:pic>
        <p:nvPicPr>
          <p:cNvPr id="181250" name="Picture 2" descr="C:\Users\HUMBERTO\Pictures\Santa Biblia\Biblia 1.jpg"/>
          <p:cNvPicPr>
            <a:picLocks noChangeAspect="1" noChangeArrowheads="1"/>
          </p:cNvPicPr>
          <p:nvPr/>
        </p:nvPicPr>
        <p:blipFill>
          <a:blip r:embed="rId3" cstate="print"/>
          <a:srcRect/>
          <a:stretch>
            <a:fillRect/>
          </a:stretch>
        </p:blipFill>
        <p:spPr bwMode="auto">
          <a:xfrm>
            <a:off x="6139222" y="692696"/>
            <a:ext cx="2355832" cy="3096344"/>
          </a:xfrm>
          <a:prstGeom prst="rect">
            <a:avLst/>
          </a:prstGeom>
          <a:noFill/>
        </p:spPr>
      </p:pic>
      <p:sp>
        <p:nvSpPr>
          <p:cNvPr id="2" name="1 Rectángulo"/>
          <p:cNvSpPr/>
          <p:nvPr/>
        </p:nvSpPr>
        <p:spPr>
          <a:xfrm>
            <a:off x="539552" y="4293096"/>
            <a:ext cx="7955502" cy="1631216"/>
          </a:xfrm>
          <a:prstGeom prst="rect">
            <a:avLst/>
          </a:prstGeom>
          <a:blipFill>
            <a:blip r:embed="rId4"/>
            <a:tile tx="0" ty="0" sx="100000" sy="100000" flip="none" algn="tl"/>
          </a:blipFill>
        </p:spPr>
        <p:txBody>
          <a:bodyPr wrap="square">
            <a:spAutoFit/>
          </a:bodyPr>
          <a:lstStyle/>
          <a:p>
            <a:pPr algn="ctr"/>
            <a:r>
              <a:rPr lang="es-ES" sz="2000" dirty="0">
                <a:solidFill>
                  <a:prstClr val="black"/>
                </a:solidFill>
              </a:rPr>
              <a:t>Hace factible la producción de cantidades sustanciales de la Biblia en los vernáculos de las naciones, como también la impresión y amplia distribución de los escritos de los reformistas. El primer libro en ser impreso precisamente fue la Biblia, lo que contribuyo a su difusión rápida. </a:t>
            </a:r>
          </a:p>
        </p:txBody>
      </p:sp>
    </p:spTree>
    <p:extLst>
      <p:ext uri="{BB962C8B-B14F-4D97-AF65-F5344CB8AC3E}">
        <p14:creationId xmlns:p14="http://schemas.microsoft.com/office/powerpoint/2010/main" val="4265809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181250"/>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3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000" fill="hold"/>
                                        <p:tgtEl>
                                          <p:spTgt spid="2"/>
                                        </p:tgtEl>
                                        <p:attrNameLst>
                                          <p:attrName>ppt_w</p:attrName>
                                        </p:attrNameLst>
                                      </p:cBhvr>
                                      <p:tavLst>
                                        <p:tav tm="0">
                                          <p:val>
                                            <p:fltVal val="0"/>
                                          </p:val>
                                        </p:tav>
                                        <p:tav tm="100000">
                                          <p:val>
                                            <p:strVal val="#ppt_w"/>
                                          </p:val>
                                        </p:tav>
                                      </p:tavLst>
                                    </p:anim>
                                    <p:anim calcmode="lin" valueType="num">
                                      <p:cBhvr>
                                        <p:cTn id="12" dur="1000" fill="hold"/>
                                        <p:tgtEl>
                                          <p:spTgt spid="2"/>
                                        </p:tgtEl>
                                        <p:attrNameLst>
                                          <p:attrName>ppt_h</p:attrName>
                                        </p:attrNameLst>
                                      </p:cBhvr>
                                      <p:tavLst>
                                        <p:tav tm="0">
                                          <p:val>
                                            <p:fltVal val="0"/>
                                          </p:val>
                                        </p:tav>
                                        <p:tav tm="100000">
                                          <p:val>
                                            <p:strVal val="#ppt_h"/>
                                          </p:val>
                                        </p:tav>
                                      </p:tavLst>
                                    </p:anim>
                                    <p:anim calcmode="lin" valueType="num">
                                      <p:cBhvr>
                                        <p:cTn id="13" dur="1000" fill="hold"/>
                                        <p:tgtEl>
                                          <p:spTgt spid="2"/>
                                        </p:tgtEl>
                                        <p:attrNameLst>
                                          <p:attrName>style.rotation</p:attrName>
                                        </p:attrNameLst>
                                      </p:cBhvr>
                                      <p:tavLst>
                                        <p:tav tm="0">
                                          <p:val>
                                            <p:fltVal val="90"/>
                                          </p:val>
                                        </p:tav>
                                        <p:tav tm="100000">
                                          <p:val>
                                            <p:fltVal val="0"/>
                                          </p:val>
                                        </p:tav>
                                      </p:tavLst>
                                    </p:anim>
                                    <p:animEffect transition="in" filter="fade">
                                      <p:cBhvr>
                                        <p:cTn id="14"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530352"/>
            <a:ext cx="8183880" cy="2466600"/>
          </a:xfrm>
          <a:solidFill>
            <a:srgbClr val="FFFF00"/>
          </a:solidFill>
        </p:spPr>
        <p:txBody>
          <a:bodyPr>
            <a:normAutofit lnSpcReduction="10000"/>
          </a:bodyPr>
          <a:lstStyle/>
          <a:p>
            <a:pPr marL="0" indent="0" algn="ctr">
              <a:buNone/>
            </a:pPr>
            <a:r>
              <a:rPr lang="es-ES" sz="2400" i="1" dirty="0" smtClean="0"/>
              <a:t>Este fue el principio del cumplimiento profético de </a:t>
            </a:r>
            <a:r>
              <a:rPr lang="es-ES" sz="2400" i="1" dirty="0" smtClean="0">
                <a:solidFill>
                  <a:srgbClr val="FF0000"/>
                </a:solidFill>
              </a:rPr>
              <a:t>Daniel 12:4:</a:t>
            </a:r>
            <a:r>
              <a:rPr lang="es-ES" sz="2400" i="1" dirty="0" smtClean="0"/>
              <a:t> “</a:t>
            </a:r>
            <a:r>
              <a:rPr lang="es-ES" sz="2400" i="1" dirty="0" smtClean="0">
                <a:solidFill>
                  <a:srgbClr val="0070C0"/>
                </a:solidFill>
              </a:rPr>
              <a:t>Y la ciencia se aumentará</a:t>
            </a:r>
            <a:r>
              <a:rPr lang="es-ES" sz="2400" i="1" dirty="0" smtClean="0"/>
              <a:t>” Al margen de cómo se hicieron públicas sus proposiciones, causaron una gran conmoción y fueron traducidas de inmediato al alemán, logrando una amplísima difusión, y en solo dos semanas estaban difundidas en toda Europa. </a:t>
            </a:r>
            <a:endParaRPr lang="es-ES" sz="2400" dirty="0"/>
          </a:p>
        </p:txBody>
      </p:sp>
      <p:pic>
        <p:nvPicPr>
          <p:cNvPr id="28676" name="Picture 4" descr="http://t2.gstatic.com/images?q=tbn:gQr2Ec0_ke0qyM:http://marinaluque.files.wordpress.com/2009/02/foto-imprenta.jpg">
            <a:hlinkClick r:id="rId2"/>
          </p:cNvPr>
          <p:cNvPicPr>
            <a:picLocks noChangeAspect="1" noChangeArrowheads="1"/>
          </p:cNvPicPr>
          <p:nvPr/>
        </p:nvPicPr>
        <p:blipFill>
          <a:blip r:embed="rId3" cstate="print"/>
          <a:srcRect/>
          <a:stretch>
            <a:fillRect/>
          </a:stretch>
        </p:blipFill>
        <p:spPr bwMode="auto">
          <a:xfrm>
            <a:off x="539552" y="3214686"/>
            <a:ext cx="3600400" cy="2518570"/>
          </a:xfrm>
          <a:prstGeom prst="rect">
            <a:avLst/>
          </a:prstGeom>
          <a:noFill/>
        </p:spPr>
      </p:pic>
      <p:pic>
        <p:nvPicPr>
          <p:cNvPr id="28678" name="Picture 6" descr="http://t3.gstatic.com/images?q=tbn:tKBrq812xB_XYM:http://cristorocafirme.com/ccjblog/wp-content/uploads/2008/10/95tesis.jpg">
            <a:hlinkClick r:id="rId4"/>
          </p:cNvPr>
          <p:cNvPicPr>
            <a:picLocks noChangeAspect="1" noChangeArrowheads="1"/>
          </p:cNvPicPr>
          <p:nvPr/>
        </p:nvPicPr>
        <p:blipFill>
          <a:blip r:embed="rId5" cstate="print"/>
          <a:srcRect/>
          <a:stretch>
            <a:fillRect/>
          </a:stretch>
        </p:blipFill>
        <p:spPr bwMode="auto">
          <a:xfrm>
            <a:off x="4283968" y="3214686"/>
            <a:ext cx="4320480" cy="2518570"/>
          </a:xfrm>
          <a:prstGeom prst="rect">
            <a:avLst/>
          </a:prstGeom>
          <a:noFill/>
        </p:spPr>
      </p:pic>
    </p:spTree>
    <p:extLst>
      <p:ext uri="{BB962C8B-B14F-4D97-AF65-F5344CB8AC3E}">
        <p14:creationId xmlns:p14="http://schemas.microsoft.com/office/powerpoint/2010/main" val="3676890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80">
                                          <p:stCondLst>
                                            <p:cond delay="0"/>
                                          </p:stCondLst>
                                        </p:cTn>
                                        <p:tgtEl>
                                          <p:spTgt spid="3">
                                            <p:bg/>
                                          </p:spTgt>
                                        </p:tgtEl>
                                      </p:cBhvr>
                                    </p:animEffect>
                                    <p:anim calcmode="lin" valueType="num">
                                      <p:cBhvr>
                                        <p:cTn id="8" dur="1822" tmFilter="0,0; 0.14,0.36; 0.43,0.73; 0.71,0.91; 1.0,1.0">
                                          <p:stCondLst>
                                            <p:cond delay="0"/>
                                          </p:stCondLst>
                                        </p:cTn>
                                        <p:tgtEl>
                                          <p:spTgt spid="3">
                                            <p:bg/>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bg/>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bg/>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bg/>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bg/>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bg/>
                                          </p:spTgt>
                                        </p:tgtEl>
                                      </p:cBhvr>
                                      <p:to x="100000" y="60000"/>
                                    </p:animScale>
                                    <p:animScale>
                                      <p:cBhvr>
                                        <p:cTn id="14" dur="166" decel="50000">
                                          <p:stCondLst>
                                            <p:cond delay="676"/>
                                          </p:stCondLst>
                                        </p:cTn>
                                        <p:tgtEl>
                                          <p:spTgt spid="3">
                                            <p:bg/>
                                          </p:spTgt>
                                        </p:tgtEl>
                                      </p:cBhvr>
                                      <p:to x="100000" y="100000"/>
                                    </p:animScale>
                                    <p:animScale>
                                      <p:cBhvr>
                                        <p:cTn id="15" dur="26">
                                          <p:stCondLst>
                                            <p:cond delay="1312"/>
                                          </p:stCondLst>
                                        </p:cTn>
                                        <p:tgtEl>
                                          <p:spTgt spid="3">
                                            <p:bg/>
                                          </p:spTgt>
                                        </p:tgtEl>
                                      </p:cBhvr>
                                      <p:to x="100000" y="80000"/>
                                    </p:animScale>
                                    <p:animScale>
                                      <p:cBhvr>
                                        <p:cTn id="16" dur="166" decel="50000">
                                          <p:stCondLst>
                                            <p:cond delay="1338"/>
                                          </p:stCondLst>
                                        </p:cTn>
                                        <p:tgtEl>
                                          <p:spTgt spid="3">
                                            <p:bg/>
                                          </p:spTgt>
                                        </p:tgtEl>
                                      </p:cBhvr>
                                      <p:to x="100000" y="100000"/>
                                    </p:animScale>
                                    <p:animScale>
                                      <p:cBhvr>
                                        <p:cTn id="17" dur="26">
                                          <p:stCondLst>
                                            <p:cond delay="1642"/>
                                          </p:stCondLst>
                                        </p:cTn>
                                        <p:tgtEl>
                                          <p:spTgt spid="3">
                                            <p:bg/>
                                          </p:spTgt>
                                        </p:tgtEl>
                                      </p:cBhvr>
                                      <p:to x="100000" y="90000"/>
                                    </p:animScale>
                                    <p:animScale>
                                      <p:cBhvr>
                                        <p:cTn id="18" dur="166" decel="50000">
                                          <p:stCondLst>
                                            <p:cond delay="1668"/>
                                          </p:stCondLst>
                                        </p:cTn>
                                        <p:tgtEl>
                                          <p:spTgt spid="3">
                                            <p:bg/>
                                          </p:spTgt>
                                        </p:tgtEl>
                                      </p:cBhvr>
                                      <p:to x="100000" y="100000"/>
                                    </p:animScale>
                                    <p:animScale>
                                      <p:cBhvr>
                                        <p:cTn id="19" dur="26">
                                          <p:stCondLst>
                                            <p:cond delay="1808"/>
                                          </p:stCondLst>
                                        </p:cTn>
                                        <p:tgtEl>
                                          <p:spTgt spid="3">
                                            <p:bg/>
                                          </p:spTgt>
                                        </p:tgtEl>
                                      </p:cBhvr>
                                      <p:to x="100000" y="95000"/>
                                    </p:animScale>
                                    <p:animScale>
                                      <p:cBhvr>
                                        <p:cTn id="20" dur="166" decel="50000">
                                          <p:stCondLst>
                                            <p:cond delay="1834"/>
                                          </p:stCondLst>
                                        </p:cTn>
                                        <p:tgtEl>
                                          <p:spTgt spid="3">
                                            <p:bg/>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wipe(down)">
                                      <p:cBhvr>
                                        <p:cTn id="25" dur="580">
                                          <p:stCondLst>
                                            <p:cond delay="0"/>
                                          </p:stCondLst>
                                        </p:cTn>
                                        <p:tgtEl>
                                          <p:spTgt spid="3">
                                            <p:txEl>
                                              <p:pRg st="0" end="0"/>
                                            </p:txEl>
                                          </p:spTgt>
                                        </p:tgtEl>
                                      </p:cBhvr>
                                    </p:animEffect>
                                    <p:anim calcmode="lin" valueType="num">
                                      <p:cBhvr>
                                        <p:cTn id="26"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0" end="0"/>
                                            </p:txEl>
                                          </p:spTgt>
                                        </p:tgtEl>
                                      </p:cBhvr>
                                      <p:to x="100000" y="60000"/>
                                    </p:animScale>
                                    <p:animScale>
                                      <p:cBhvr>
                                        <p:cTn id="32" dur="166" decel="50000">
                                          <p:stCondLst>
                                            <p:cond delay="676"/>
                                          </p:stCondLst>
                                        </p:cTn>
                                        <p:tgtEl>
                                          <p:spTgt spid="3">
                                            <p:txEl>
                                              <p:pRg st="0" end="0"/>
                                            </p:txEl>
                                          </p:spTgt>
                                        </p:tgtEl>
                                      </p:cBhvr>
                                      <p:to x="100000" y="100000"/>
                                    </p:animScale>
                                    <p:animScale>
                                      <p:cBhvr>
                                        <p:cTn id="33" dur="26">
                                          <p:stCondLst>
                                            <p:cond delay="1312"/>
                                          </p:stCondLst>
                                        </p:cTn>
                                        <p:tgtEl>
                                          <p:spTgt spid="3">
                                            <p:txEl>
                                              <p:pRg st="0" end="0"/>
                                            </p:txEl>
                                          </p:spTgt>
                                        </p:tgtEl>
                                      </p:cBhvr>
                                      <p:to x="100000" y="80000"/>
                                    </p:animScale>
                                    <p:animScale>
                                      <p:cBhvr>
                                        <p:cTn id="34" dur="166" decel="50000">
                                          <p:stCondLst>
                                            <p:cond delay="1338"/>
                                          </p:stCondLst>
                                        </p:cTn>
                                        <p:tgtEl>
                                          <p:spTgt spid="3">
                                            <p:txEl>
                                              <p:pRg st="0" end="0"/>
                                            </p:txEl>
                                          </p:spTgt>
                                        </p:tgtEl>
                                      </p:cBhvr>
                                      <p:to x="100000" y="100000"/>
                                    </p:animScale>
                                    <p:animScale>
                                      <p:cBhvr>
                                        <p:cTn id="35" dur="26">
                                          <p:stCondLst>
                                            <p:cond delay="1642"/>
                                          </p:stCondLst>
                                        </p:cTn>
                                        <p:tgtEl>
                                          <p:spTgt spid="3">
                                            <p:txEl>
                                              <p:pRg st="0" end="0"/>
                                            </p:txEl>
                                          </p:spTgt>
                                        </p:tgtEl>
                                      </p:cBhvr>
                                      <p:to x="100000" y="90000"/>
                                    </p:animScale>
                                    <p:animScale>
                                      <p:cBhvr>
                                        <p:cTn id="36" dur="166" decel="50000">
                                          <p:stCondLst>
                                            <p:cond delay="1668"/>
                                          </p:stCondLst>
                                        </p:cTn>
                                        <p:tgtEl>
                                          <p:spTgt spid="3">
                                            <p:txEl>
                                              <p:pRg st="0" end="0"/>
                                            </p:txEl>
                                          </p:spTgt>
                                        </p:tgtEl>
                                      </p:cBhvr>
                                      <p:to x="100000" y="100000"/>
                                    </p:animScale>
                                    <p:animScale>
                                      <p:cBhvr>
                                        <p:cTn id="37" dur="26">
                                          <p:stCondLst>
                                            <p:cond delay="1808"/>
                                          </p:stCondLst>
                                        </p:cTn>
                                        <p:tgtEl>
                                          <p:spTgt spid="3">
                                            <p:txEl>
                                              <p:pRg st="0" end="0"/>
                                            </p:txEl>
                                          </p:spTgt>
                                        </p:tgtEl>
                                      </p:cBhvr>
                                      <p:to x="100000" y="95000"/>
                                    </p:animScale>
                                    <p:animScale>
                                      <p:cBhvr>
                                        <p:cTn id="38" dur="166" decel="50000">
                                          <p:stCondLst>
                                            <p:cond delay="1834"/>
                                          </p:stCondLst>
                                        </p:cTn>
                                        <p:tgtEl>
                                          <p:spTgt spid="3">
                                            <p:txEl>
                                              <p:pRg st="0" end="0"/>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28678"/>
                                        </p:tgtEl>
                                        <p:attrNameLst>
                                          <p:attrName>style.visibility</p:attrName>
                                        </p:attrNameLst>
                                      </p:cBhvr>
                                      <p:to>
                                        <p:strVal val="visible"/>
                                      </p:to>
                                    </p:set>
                                    <p:animEffect transition="in" filter="wipe(down)">
                                      <p:cBhvr>
                                        <p:cTn id="43" dur="580">
                                          <p:stCondLst>
                                            <p:cond delay="0"/>
                                          </p:stCondLst>
                                        </p:cTn>
                                        <p:tgtEl>
                                          <p:spTgt spid="28678"/>
                                        </p:tgtEl>
                                      </p:cBhvr>
                                    </p:animEffect>
                                    <p:anim calcmode="lin" valueType="num">
                                      <p:cBhvr>
                                        <p:cTn id="44" dur="1822" tmFilter="0,0; 0.14,0.36; 0.43,0.73; 0.71,0.91; 1.0,1.0">
                                          <p:stCondLst>
                                            <p:cond delay="0"/>
                                          </p:stCondLst>
                                        </p:cTn>
                                        <p:tgtEl>
                                          <p:spTgt spid="28678"/>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28678"/>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28678"/>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28678"/>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28678"/>
                                        </p:tgtEl>
                                        <p:attrNameLst>
                                          <p:attrName>ppt_y</p:attrName>
                                        </p:attrNameLst>
                                      </p:cBhvr>
                                      <p:tavLst>
                                        <p:tav tm="0" fmla="#ppt_y-sin(pi*$)/81">
                                          <p:val>
                                            <p:fltVal val="0"/>
                                          </p:val>
                                        </p:tav>
                                        <p:tav tm="100000">
                                          <p:val>
                                            <p:fltVal val="1"/>
                                          </p:val>
                                        </p:tav>
                                      </p:tavLst>
                                    </p:anim>
                                    <p:animScale>
                                      <p:cBhvr>
                                        <p:cTn id="49" dur="26">
                                          <p:stCondLst>
                                            <p:cond delay="650"/>
                                          </p:stCondLst>
                                        </p:cTn>
                                        <p:tgtEl>
                                          <p:spTgt spid="28678"/>
                                        </p:tgtEl>
                                      </p:cBhvr>
                                      <p:to x="100000" y="60000"/>
                                    </p:animScale>
                                    <p:animScale>
                                      <p:cBhvr>
                                        <p:cTn id="50" dur="166" decel="50000">
                                          <p:stCondLst>
                                            <p:cond delay="676"/>
                                          </p:stCondLst>
                                        </p:cTn>
                                        <p:tgtEl>
                                          <p:spTgt spid="28678"/>
                                        </p:tgtEl>
                                      </p:cBhvr>
                                      <p:to x="100000" y="100000"/>
                                    </p:animScale>
                                    <p:animScale>
                                      <p:cBhvr>
                                        <p:cTn id="51" dur="26">
                                          <p:stCondLst>
                                            <p:cond delay="1312"/>
                                          </p:stCondLst>
                                        </p:cTn>
                                        <p:tgtEl>
                                          <p:spTgt spid="28678"/>
                                        </p:tgtEl>
                                      </p:cBhvr>
                                      <p:to x="100000" y="80000"/>
                                    </p:animScale>
                                    <p:animScale>
                                      <p:cBhvr>
                                        <p:cTn id="52" dur="166" decel="50000">
                                          <p:stCondLst>
                                            <p:cond delay="1338"/>
                                          </p:stCondLst>
                                        </p:cTn>
                                        <p:tgtEl>
                                          <p:spTgt spid="28678"/>
                                        </p:tgtEl>
                                      </p:cBhvr>
                                      <p:to x="100000" y="100000"/>
                                    </p:animScale>
                                    <p:animScale>
                                      <p:cBhvr>
                                        <p:cTn id="53" dur="26">
                                          <p:stCondLst>
                                            <p:cond delay="1642"/>
                                          </p:stCondLst>
                                        </p:cTn>
                                        <p:tgtEl>
                                          <p:spTgt spid="28678"/>
                                        </p:tgtEl>
                                      </p:cBhvr>
                                      <p:to x="100000" y="90000"/>
                                    </p:animScale>
                                    <p:animScale>
                                      <p:cBhvr>
                                        <p:cTn id="54" dur="166" decel="50000">
                                          <p:stCondLst>
                                            <p:cond delay="1668"/>
                                          </p:stCondLst>
                                        </p:cTn>
                                        <p:tgtEl>
                                          <p:spTgt spid="28678"/>
                                        </p:tgtEl>
                                      </p:cBhvr>
                                      <p:to x="100000" y="100000"/>
                                    </p:animScale>
                                    <p:animScale>
                                      <p:cBhvr>
                                        <p:cTn id="55" dur="26">
                                          <p:stCondLst>
                                            <p:cond delay="1808"/>
                                          </p:stCondLst>
                                        </p:cTn>
                                        <p:tgtEl>
                                          <p:spTgt spid="28678"/>
                                        </p:tgtEl>
                                      </p:cBhvr>
                                      <p:to x="100000" y="95000"/>
                                    </p:animScale>
                                    <p:animScale>
                                      <p:cBhvr>
                                        <p:cTn id="56" dur="166" decel="50000">
                                          <p:stCondLst>
                                            <p:cond delay="1834"/>
                                          </p:stCondLst>
                                        </p:cTn>
                                        <p:tgtEl>
                                          <p:spTgt spid="2867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5586430" y="1674698"/>
            <a:ext cx="2971800" cy="1538278"/>
          </a:xfrm>
          <a:solidFill>
            <a:schemeClr val="accent2"/>
          </a:solidFill>
        </p:spPr>
        <p:txBody>
          <a:bodyPr>
            <a:noAutofit/>
          </a:bodyPr>
          <a:lstStyle/>
          <a:p>
            <a:pPr algn="ctr"/>
            <a:r>
              <a:rPr lang="es-ES" sz="2400" dirty="0" smtClean="0">
                <a:solidFill>
                  <a:srgbClr val="FFFF00"/>
                </a:solidFill>
              </a:rPr>
              <a:t>Mediante este decreto Martin Lutero fue excomulgado.</a:t>
            </a:r>
            <a:endParaRPr lang="es-ES" sz="2400" dirty="0">
              <a:solidFill>
                <a:srgbClr val="FFFF00"/>
              </a:solidFill>
            </a:endParaRPr>
          </a:p>
        </p:txBody>
      </p:sp>
      <p:pic>
        <p:nvPicPr>
          <p:cNvPr id="180226" name="Picture 2" descr="http://t3.gstatic.com/images?q=tbn:Yd23SBG_rq1ohM:http://asv.vatican.va/immagini/doc/1521.jpg">
            <a:hlinkClick r:id="rId2"/>
          </p:cNvPr>
          <p:cNvPicPr>
            <a:picLocks noChangeAspect="1" noChangeArrowheads="1"/>
          </p:cNvPicPr>
          <p:nvPr/>
        </p:nvPicPr>
        <p:blipFill>
          <a:blip r:embed="rId3" cstate="print"/>
          <a:srcRect/>
          <a:stretch>
            <a:fillRect/>
          </a:stretch>
        </p:blipFill>
        <p:spPr bwMode="auto">
          <a:xfrm>
            <a:off x="5580112" y="3356992"/>
            <a:ext cx="2952328" cy="2376264"/>
          </a:xfrm>
          <a:prstGeom prst="rect">
            <a:avLst/>
          </a:prstGeom>
          <a:noFill/>
        </p:spPr>
      </p:pic>
      <p:sp>
        <p:nvSpPr>
          <p:cNvPr id="2" name="1 Rectángulo redondeado"/>
          <p:cNvSpPr/>
          <p:nvPr/>
        </p:nvSpPr>
        <p:spPr>
          <a:xfrm>
            <a:off x="539552" y="1628800"/>
            <a:ext cx="4896544" cy="4104456"/>
          </a:xfrm>
          <a:prstGeom prst="roundRect">
            <a:avLst/>
          </a:prstGeom>
          <a:blipFill>
            <a:blip r:embed="rId4"/>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000" i="1" dirty="0">
                <a:solidFill>
                  <a:srgbClr val="002060"/>
                </a:solidFill>
              </a:rPr>
              <a:t>Lutero defendió con energía sus opiniones en debates universitarios públicos en Wittenberg y en otras ciudades, provocando una investigación por parte de la Iglesia romana que culminó con la condena de sus enseñanzas el </a:t>
            </a:r>
            <a:r>
              <a:rPr lang="es-ES" sz="2000" i="1" dirty="0">
                <a:solidFill>
                  <a:srgbClr val="0070C0"/>
                </a:solidFill>
              </a:rPr>
              <a:t>(15 </a:t>
            </a:r>
            <a:r>
              <a:rPr lang="es-ES" sz="2000" i="1" dirty="0">
                <a:solidFill>
                  <a:srgbClr val="0070C0"/>
                </a:solidFill>
              </a:rPr>
              <a:t>de junio de </a:t>
            </a:r>
            <a:r>
              <a:rPr lang="es-ES" sz="2000" i="1" dirty="0">
                <a:solidFill>
                  <a:srgbClr val="0070C0"/>
                </a:solidFill>
              </a:rPr>
              <a:t>1520, </a:t>
            </a:r>
            <a:r>
              <a:rPr lang="es-ES" sz="2000" i="1" dirty="0">
                <a:solidFill>
                  <a:srgbClr val="0070C0"/>
                </a:solidFill>
              </a:rPr>
              <a:t>y finalmente con su excomunión el </a:t>
            </a:r>
            <a:r>
              <a:rPr lang="es-ES" sz="2000" i="1" dirty="0">
                <a:solidFill>
                  <a:srgbClr val="0070C0"/>
                </a:solidFill>
              </a:rPr>
              <a:t>1 </a:t>
            </a:r>
            <a:r>
              <a:rPr lang="es-ES" sz="2000" i="1" dirty="0">
                <a:solidFill>
                  <a:srgbClr val="0070C0"/>
                </a:solidFill>
              </a:rPr>
              <a:t>de enero de </a:t>
            </a:r>
            <a:r>
              <a:rPr lang="es-ES" sz="2000" i="1" dirty="0">
                <a:solidFill>
                  <a:srgbClr val="0070C0"/>
                </a:solidFill>
              </a:rPr>
              <a:t>1521</a:t>
            </a:r>
            <a:r>
              <a:rPr lang="es-ES" sz="2000" i="1" dirty="0">
                <a:solidFill>
                  <a:srgbClr val="002060"/>
                </a:solidFill>
              </a:rPr>
              <a:t> </a:t>
            </a:r>
            <a:r>
              <a:rPr lang="es-ES" sz="2000" i="1" dirty="0">
                <a:solidFill>
                  <a:srgbClr val="0070C0"/>
                </a:solidFill>
              </a:rPr>
              <a:t>por el papa León X</a:t>
            </a:r>
            <a:r>
              <a:rPr lang="es-ES" sz="2000" i="1" dirty="0">
                <a:solidFill>
                  <a:srgbClr val="0070C0"/>
                </a:solidFill>
              </a:rPr>
              <a:t>.)”</a:t>
            </a:r>
            <a:r>
              <a:rPr lang="es-ES" sz="2000" i="1" dirty="0">
                <a:solidFill>
                  <a:srgbClr val="002060"/>
                </a:solidFill>
              </a:rPr>
              <a:t> </a:t>
            </a:r>
            <a:r>
              <a:rPr lang="es-ES" sz="2000" dirty="0">
                <a:solidFill>
                  <a:srgbClr val="FF0000"/>
                </a:solidFill>
              </a:rPr>
              <a:t>Biblioteca de Consulta Microsoft ® Encarta ® 2005. </a:t>
            </a:r>
          </a:p>
        </p:txBody>
      </p:sp>
      <p:sp>
        <p:nvSpPr>
          <p:cNvPr id="5" name="4 Elipse"/>
          <p:cNvSpPr/>
          <p:nvPr/>
        </p:nvSpPr>
        <p:spPr>
          <a:xfrm>
            <a:off x="539552" y="548680"/>
            <a:ext cx="7890100" cy="936104"/>
          </a:xfrm>
          <a:prstGeom prst="ellipse">
            <a:avLst/>
          </a:prstGeom>
          <a:blipFill>
            <a:blip r:embed="rId5"/>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400" dirty="0">
                <a:solidFill>
                  <a:srgbClr val="002060"/>
                </a:solidFill>
              </a:rPr>
              <a:t>¿Cuáles fueron las consecuencias para Lutero?</a:t>
            </a:r>
          </a:p>
        </p:txBody>
      </p:sp>
    </p:spTree>
    <p:extLst>
      <p:ext uri="{BB962C8B-B14F-4D97-AF65-F5344CB8AC3E}">
        <p14:creationId xmlns:p14="http://schemas.microsoft.com/office/powerpoint/2010/main" val="1606300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180226"/>
                                        </p:tgtEl>
                                        <p:attrNameLst>
                                          <p:attrName>style.visibility</p:attrName>
                                        </p:attrNameLst>
                                      </p:cBhvr>
                                      <p:to>
                                        <p:strVal val="visible"/>
                                      </p:to>
                                    </p:set>
                                    <p:anim calcmode="lin" valueType="num">
                                      <p:cBhvr>
                                        <p:cTn id="15" dur="1000" fill="hold"/>
                                        <p:tgtEl>
                                          <p:spTgt spid="180226"/>
                                        </p:tgtEl>
                                        <p:attrNameLst>
                                          <p:attrName>ppt_w</p:attrName>
                                        </p:attrNameLst>
                                      </p:cBhvr>
                                      <p:tavLst>
                                        <p:tav tm="0">
                                          <p:val>
                                            <p:fltVal val="0"/>
                                          </p:val>
                                        </p:tav>
                                        <p:tav tm="100000">
                                          <p:val>
                                            <p:strVal val="#ppt_w"/>
                                          </p:val>
                                        </p:tav>
                                      </p:tavLst>
                                    </p:anim>
                                    <p:anim calcmode="lin" valueType="num">
                                      <p:cBhvr>
                                        <p:cTn id="16" dur="1000" fill="hold"/>
                                        <p:tgtEl>
                                          <p:spTgt spid="180226"/>
                                        </p:tgtEl>
                                        <p:attrNameLst>
                                          <p:attrName>ppt_h</p:attrName>
                                        </p:attrNameLst>
                                      </p:cBhvr>
                                      <p:tavLst>
                                        <p:tav tm="0">
                                          <p:val>
                                            <p:fltVal val="0"/>
                                          </p:val>
                                        </p:tav>
                                        <p:tav tm="100000">
                                          <p:val>
                                            <p:strVal val="#ppt_h"/>
                                          </p:val>
                                        </p:tav>
                                      </p:tavLst>
                                    </p:anim>
                                    <p:anim calcmode="lin" valueType="num">
                                      <p:cBhvr>
                                        <p:cTn id="17" dur="1000" fill="hold"/>
                                        <p:tgtEl>
                                          <p:spTgt spid="180226"/>
                                        </p:tgtEl>
                                        <p:attrNameLst>
                                          <p:attrName>style.rotation</p:attrName>
                                        </p:attrNameLst>
                                      </p:cBhvr>
                                      <p:tavLst>
                                        <p:tav tm="0">
                                          <p:val>
                                            <p:fltVal val="90"/>
                                          </p:val>
                                        </p:tav>
                                        <p:tav tm="100000">
                                          <p:val>
                                            <p:fltVal val="0"/>
                                          </p:val>
                                        </p:tav>
                                      </p:tavLst>
                                    </p:anim>
                                    <p:animEffect transition="in" filter="fade">
                                      <p:cBhvr>
                                        <p:cTn id="18" dur="1000"/>
                                        <p:tgtEl>
                                          <p:spTgt spid="180226"/>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1000" fill="hold"/>
                                        <p:tgtEl>
                                          <p:spTgt spid="4"/>
                                        </p:tgtEl>
                                        <p:attrNameLst>
                                          <p:attrName>ppt_w</p:attrName>
                                        </p:attrNameLst>
                                      </p:cBhvr>
                                      <p:tavLst>
                                        <p:tav tm="0">
                                          <p:val>
                                            <p:fltVal val="0"/>
                                          </p:val>
                                        </p:tav>
                                        <p:tav tm="100000">
                                          <p:val>
                                            <p:strVal val="#ppt_w"/>
                                          </p:val>
                                        </p:tav>
                                      </p:tavLst>
                                    </p:anim>
                                    <p:anim calcmode="lin" valueType="num">
                                      <p:cBhvr>
                                        <p:cTn id="24" dur="1000" fill="hold"/>
                                        <p:tgtEl>
                                          <p:spTgt spid="4"/>
                                        </p:tgtEl>
                                        <p:attrNameLst>
                                          <p:attrName>ppt_h</p:attrName>
                                        </p:attrNameLst>
                                      </p:cBhvr>
                                      <p:tavLst>
                                        <p:tav tm="0">
                                          <p:val>
                                            <p:fltVal val="0"/>
                                          </p:val>
                                        </p:tav>
                                        <p:tav tm="100000">
                                          <p:val>
                                            <p:strVal val="#ppt_h"/>
                                          </p:val>
                                        </p:tav>
                                      </p:tavLst>
                                    </p:anim>
                                    <p:anim calcmode="lin" valueType="num">
                                      <p:cBhvr>
                                        <p:cTn id="25" dur="1000" fill="hold"/>
                                        <p:tgtEl>
                                          <p:spTgt spid="4"/>
                                        </p:tgtEl>
                                        <p:attrNameLst>
                                          <p:attrName>style.rotation</p:attrName>
                                        </p:attrNameLst>
                                      </p:cBhvr>
                                      <p:tavLst>
                                        <p:tav tm="0">
                                          <p:val>
                                            <p:fltVal val="90"/>
                                          </p:val>
                                        </p:tav>
                                        <p:tav tm="100000">
                                          <p:val>
                                            <p:fltVal val="0"/>
                                          </p:val>
                                        </p:tav>
                                      </p:tavLst>
                                    </p:anim>
                                    <p:animEffect transition="in" filter="fade">
                                      <p:cBhvr>
                                        <p:cTn id="2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2">
            <a:lumMod val="50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530352"/>
            <a:ext cx="5879880" cy="2826640"/>
          </a:xfrm>
        </p:spPr>
        <p:txBody>
          <a:bodyPr>
            <a:normAutofit/>
          </a:bodyPr>
          <a:lstStyle/>
          <a:p>
            <a:pPr marL="0" indent="0" algn="ctr">
              <a:buNone/>
            </a:pPr>
            <a:r>
              <a:rPr lang="es-ES" sz="2000" dirty="0" smtClean="0"/>
              <a:t>En la época en que Martín Lutero imprimió sus 95 tesis,  </a:t>
            </a:r>
            <a:r>
              <a:rPr lang="es-ES" sz="2000" b="1" dirty="0" smtClean="0"/>
              <a:t>las masas estaban sumidas en la ignorancia, superstición y miseria</a:t>
            </a:r>
            <a:r>
              <a:rPr lang="es-ES" sz="2000" dirty="0" smtClean="0"/>
              <a:t>. Su existencia tiende a ser ruda, dura y corta. El promedio de vida es de solo unos cuarenta y cinco años y pocas personas saben leer o escribir.</a:t>
            </a:r>
          </a:p>
        </p:txBody>
      </p:sp>
      <p:pic>
        <p:nvPicPr>
          <p:cNvPr id="124930" name="Picture 2" descr="http://t3.gstatic.com/images?q=tbn:7nnnehlCTphf2M:http://www.laguia2000.com/wp-content/uploads/2008/04/el-oscurantismo.jpg">
            <a:hlinkClick r:id="rId2"/>
          </p:cNvPr>
          <p:cNvPicPr>
            <a:picLocks noChangeAspect="1" noChangeArrowheads="1"/>
          </p:cNvPicPr>
          <p:nvPr/>
        </p:nvPicPr>
        <p:blipFill>
          <a:blip r:embed="rId3" cstate="print"/>
          <a:srcRect/>
          <a:stretch>
            <a:fillRect/>
          </a:stretch>
        </p:blipFill>
        <p:spPr bwMode="auto">
          <a:xfrm>
            <a:off x="707088" y="3861048"/>
            <a:ext cx="1538865" cy="1864008"/>
          </a:xfrm>
          <a:prstGeom prst="rect">
            <a:avLst/>
          </a:prstGeom>
          <a:noFill/>
        </p:spPr>
      </p:pic>
      <p:pic>
        <p:nvPicPr>
          <p:cNvPr id="124932" name="Picture 4" descr="http://t2.gstatic.com/images?q=tbn:XXAWl-N4A_eqaM:http://ajuaa.com/news/thumbnail.php%3Ffile%3Dinquisision__4__875468062.jpg%26size%3Darticle_medium">
            <a:hlinkClick r:id="rId4"/>
          </p:cNvPr>
          <p:cNvPicPr>
            <a:picLocks noChangeAspect="1" noChangeArrowheads="1"/>
          </p:cNvPicPr>
          <p:nvPr/>
        </p:nvPicPr>
        <p:blipFill>
          <a:blip r:embed="rId5" cstate="print"/>
          <a:srcRect/>
          <a:stretch>
            <a:fillRect/>
          </a:stretch>
        </p:blipFill>
        <p:spPr bwMode="auto">
          <a:xfrm>
            <a:off x="6382800" y="571480"/>
            <a:ext cx="2286016" cy="2425472"/>
          </a:xfrm>
          <a:prstGeom prst="rect">
            <a:avLst/>
          </a:prstGeom>
          <a:noFill/>
        </p:spPr>
      </p:pic>
      <p:sp>
        <p:nvSpPr>
          <p:cNvPr id="2" name="1 Rectángulo"/>
          <p:cNvSpPr/>
          <p:nvPr/>
        </p:nvSpPr>
        <p:spPr>
          <a:xfrm>
            <a:off x="2245953" y="3284984"/>
            <a:ext cx="6511051" cy="2554545"/>
          </a:xfrm>
          <a:prstGeom prst="rect">
            <a:avLst/>
          </a:prstGeom>
        </p:spPr>
        <p:txBody>
          <a:bodyPr wrap="square">
            <a:spAutoFit/>
          </a:bodyPr>
          <a:lstStyle/>
          <a:p>
            <a:pPr algn="ctr"/>
            <a:r>
              <a:rPr lang="es-ES" sz="2000" dirty="0">
                <a:solidFill>
                  <a:prstClr val="black"/>
                </a:solidFill>
              </a:rPr>
              <a:t>Sin duda, nos encontramos en la </a:t>
            </a:r>
            <a:r>
              <a:rPr lang="es-ES" sz="2000" b="1" dirty="0">
                <a:solidFill>
                  <a:prstClr val="black"/>
                </a:solidFill>
              </a:rPr>
              <a:t>"Edad del oscurantismo" </a:t>
            </a:r>
            <a:r>
              <a:rPr lang="es-ES" sz="2000" dirty="0">
                <a:solidFill>
                  <a:prstClr val="black"/>
                </a:solidFill>
              </a:rPr>
              <a:t>. </a:t>
            </a:r>
            <a:r>
              <a:rPr lang="es-ES" sz="2000" i="1" dirty="0">
                <a:solidFill>
                  <a:prstClr val="black"/>
                </a:solidFill>
              </a:rPr>
              <a:t>Una oposición sistemática a que se difunda la instrucción en las clases populares</a:t>
            </a:r>
            <a:r>
              <a:rPr lang="es-ES" sz="2000" b="1" i="1" dirty="0">
                <a:solidFill>
                  <a:prstClr val="black"/>
                </a:solidFill>
              </a:rPr>
              <a:t>. </a:t>
            </a:r>
            <a:r>
              <a:rPr lang="es-ES" sz="2000" i="1" dirty="0">
                <a:solidFill>
                  <a:prstClr val="black"/>
                </a:solidFill>
              </a:rPr>
              <a:t>Defensa de ideas o actitudes irracionales o retrógradas.” </a:t>
            </a:r>
            <a:r>
              <a:rPr lang="es-ES" sz="2000" dirty="0">
                <a:solidFill>
                  <a:srgbClr val="FF0000"/>
                </a:solidFill>
              </a:rPr>
              <a:t>(Biblioteca de Consulta Microsoft® Encarta® 2005. © 1993-2004 Microsoft Corporación. Reservados todos los derechos.)</a:t>
            </a:r>
            <a:r>
              <a:rPr lang="es-ES" sz="2000" dirty="0">
                <a:solidFill>
                  <a:prstClr val="black"/>
                </a:solidFill>
              </a:rPr>
              <a:t> </a:t>
            </a:r>
          </a:p>
        </p:txBody>
      </p:sp>
    </p:spTree>
    <p:extLst>
      <p:ext uri="{BB962C8B-B14F-4D97-AF65-F5344CB8AC3E}">
        <p14:creationId xmlns:p14="http://schemas.microsoft.com/office/powerpoint/2010/main" val="2510834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530352"/>
            <a:ext cx="8183880" cy="5327540"/>
          </a:xfrm>
        </p:spPr>
        <p:txBody>
          <a:bodyPr>
            <a:normAutofit/>
          </a:bodyPr>
          <a:lstStyle/>
          <a:p>
            <a:pPr marL="0" indent="0">
              <a:buNone/>
            </a:pPr>
            <a:r>
              <a:rPr lang="es-ES" sz="2000" dirty="0" smtClean="0"/>
              <a:t>Abundan </a:t>
            </a:r>
            <a:r>
              <a:rPr lang="es-ES" sz="2000" b="1" dirty="0" smtClean="0"/>
              <a:t>monasterios y conventos </a:t>
            </a:r>
            <a:r>
              <a:rPr lang="es-ES" sz="2000" dirty="0" smtClean="0"/>
              <a:t>de la Iglesia Católica Romana. Lastimosamente, sus moradores tienen fama de ser sumamente ociosos y escandalosamente inmorales. La corrupción espiritual es rampante entre todo el clérigo católico, desde el Papa y los cardenales en Roma hasta el oficial más humilde. </a:t>
            </a:r>
          </a:p>
          <a:p>
            <a:endParaRPr lang="es-ES" sz="2000" dirty="0" smtClean="0"/>
          </a:p>
          <a:p>
            <a:endParaRPr lang="es-ES" sz="2000" dirty="0" smtClean="0"/>
          </a:p>
          <a:p>
            <a:endParaRPr lang="es-ES" sz="2000" dirty="0" smtClean="0"/>
          </a:p>
          <a:p>
            <a:endParaRPr lang="es-ES" sz="2000" dirty="0" smtClean="0"/>
          </a:p>
          <a:p>
            <a:endParaRPr lang="es-ES" sz="2000" dirty="0" smtClean="0"/>
          </a:p>
          <a:p>
            <a:endParaRPr lang="es-ES" sz="2000" dirty="0" smtClean="0"/>
          </a:p>
          <a:p>
            <a:endParaRPr lang="es-ES" sz="2000" dirty="0" smtClean="0"/>
          </a:p>
          <a:p>
            <a:pPr marL="0" indent="0" algn="ctr">
              <a:buNone/>
            </a:pPr>
            <a:r>
              <a:rPr lang="es-ES" sz="2000" dirty="0" smtClean="0"/>
              <a:t>La jerarquía católica hace toda suerte de mercadería con los gobiernos seculares. Aún más, la misma Iglesia Católica Romana es dueña de una gran parte de Europa. </a:t>
            </a:r>
          </a:p>
          <a:p>
            <a:endParaRPr lang="es-ES" sz="2000" dirty="0" smtClean="0"/>
          </a:p>
        </p:txBody>
      </p:sp>
      <p:pic>
        <p:nvPicPr>
          <p:cNvPr id="94210" name="Picture 2" descr="http://t1.gstatic.com/images?q=tbn:iCTRYQpEpWb3ZM:http://www.pordescubrir.com/wp-content/uploads/2009/10/monasterios.jpg">
            <a:hlinkClick r:id="rId2"/>
          </p:cNvPr>
          <p:cNvPicPr>
            <a:picLocks noChangeAspect="1" noChangeArrowheads="1"/>
          </p:cNvPicPr>
          <p:nvPr/>
        </p:nvPicPr>
        <p:blipFill>
          <a:blip r:embed="rId3" cstate="print"/>
          <a:srcRect/>
          <a:stretch>
            <a:fillRect/>
          </a:stretch>
        </p:blipFill>
        <p:spPr bwMode="auto">
          <a:xfrm>
            <a:off x="714348" y="2500306"/>
            <a:ext cx="1428760" cy="2343158"/>
          </a:xfrm>
          <a:prstGeom prst="rect">
            <a:avLst/>
          </a:prstGeom>
          <a:noFill/>
        </p:spPr>
      </p:pic>
      <p:pic>
        <p:nvPicPr>
          <p:cNvPr id="94212" name="Picture 4" descr="http://t0.gstatic.com/images?q=tbn:A7XAFTHy_F4PDM:http://blog.pucp.edu.pe/media/1987/20100103-monjas.jpg">
            <a:hlinkClick r:id="rId4"/>
          </p:cNvPr>
          <p:cNvPicPr>
            <a:picLocks noChangeAspect="1" noChangeArrowheads="1"/>
          </p:cNvPicPr>
          <p:nvPr/>
        </p:nvPicPr>
        <p:blipFill>
          <a:blip r:embed="rId5" cstate="print"/>
          <a:srcRect/>
          <a:stretch>
            <a:fillRect/>
          </a:stretch>
        </p:blipFill>
        <p:spPr bwMode="auto">
          <a:xfrm>
            <a:off x="2285984" y="2928934"/>
            <a:ext cx="1357322" cy="1914530"/>
          </a:xfrm>
          <a:prstGeom prst="rect">
            <a:avLst/>
          </a:prstGeom>
          <a:noFill/>
        </p:spPr>
      </p:pic>
      <p:pic>
        <p:nvPicPr>
          <p:cNvPr id="94214" name="Picture 6" descr="http://t3.gstatic.com/images?q=tbn:uNM3VQ8rwhBDvM:http://www.escapadasfindesemana.net/wp-content/uploads/monasterio-descalzas-reales-hotel-barato-madrid.jpg">
            <a:hlinkClick r:id="rId6"/>
          </p:cNvPr>
          <p:cNvPicPr>
            <a:picLocks noChangeAspect="1" noChangeArrowheads="1"/>
          </p:cNvPicPr>
          <p:nvPr/>
        </p:nvPicPr>
        <p:blipFill>
          <a:blip r:embed="rId7" cstate="print"/>
          <a:srcRect/>
          <a:stretch>
            <a:fillRect/>
          </a:stretch>
        </p:blipFill>
        <p:spPr bwMode="auto">
          <a:xfrm>
            <a:off x="3714744" y="2285992"/>
            <a:ext cx="1238250" cy="1857388"/>
          </a:xfrm>
          <a:prstGeom prst="rect">
            <a:avLst/>
          </a:prstGeom>
          <a:noFill/>
        </p:spPr>
      </p:pic>
      <p:pic>
        <p:nvPicPr>
          <p:cNvPr id="94216" name="Picture 8" descr="http://t3.gstatic.com/images?q=tbn:L2yz8GDrqTlUTM:http://farm4.static.flickr.com/3019/2606864619_c113418159.jpg">
            <a:hlinkClick r:id="rId8"/>
          </p:cNvPr>
          <p:cNvPicPr>
            <a:picLocks noChangeAspect="1" noChangeArrowheads="1"/>
          </p:cNvPicPr>
          <p:nvPr/>
        </p:nvPicPr>
        <p:blipFill>
          <a:blip r:embed="rId9" cstate="print"/>
          <a:srcRect/>
          <a:stretch>
            <a:fillRect/>
          </a:stretch>
        </p:blipFill>
        <p:spPr bwMode="auto">
          <a:xfrm>
            <a:off x="5072066" y="2285992"/>
            <a:ext cx="1238250" cy="1143008"/>
          </a:xfrm>
          <a:prstGeom prst="rect">
            <a:avLst/>
          </a:prstGeom>
          <a:noFill/>
        </p:spPr>
      </p:pic>
      <p:pic>
        <p:nvPicPr>
          <p:cNvPr id="94218" name="Picture 10" descr="http://t3.gstatic.com/images?q=tbn:jXdPh-TOiNiv5M:http://weblogs.clarin.com/detrasdeltelon/archives/pobreza2.jpg">
            <a:hlinkClick r:id="rId10"/>
          </p:cNvPr>
          <p:cNvPicPr>
            <a:picLocks noChangeAspect="1" noChangeArrowheads="1"/>
          </p:cNvPicPr>
          <p:nvPr/>
        </p:nvPicPr>
        <p:blipFill>
          <a:blip r:embed="rId11" cstate="print"/>
          <a:srcRect/>
          <a:stretch>
            <a:fillRect/>
          </a:stretch>
        </p:blipFill>
        <p:spPr bwMode="auto">
          <a:xfrm>
            <a:off x="5143504" y="3500437"/>
            <a:ext cx="1276350" cy="1343025"/>
          </a:xfrm>
          <a:prstGeom prst="rect">
            <a:avLst/>
          </a:prstGeom>
          <a:noFill/>
        </p:spPr>
      </p:pic>
      <p:pic>
        <p:nvPicPr>
          <p:cNvPr id="94220" name="Picture 12" descr="http://t1.gstatic.com/images?q=tbn:iE5dgdef5nrlKM:http://www.radiobardino.com/files/pobreza_.gif">
            <a:hlinkClick r:id="rId12"/>
          </p:cNvPr>
          <p:cNvPicPr>
            <a:picLocks noChangeAspect="1" noChangeArrowheads="1"/>
          </p:cNvPicPr>
          <p:nvPr/>
        </p:nvPicPr>
        <p:blipFill>
          <a:blip r:embed="rId13" cstate="print"/>
          <a:srcRect/>
          <a:stretch>
            <a:fillRect/>
          </a:stretch>
        </p:blipFill>
        <p:spPr bwMode="auto">
          <a:xfrm>
            <a:off x="6500826" y="2285992"/>
            <a:ext cx="1100139" cy="1285884"/>
          </a:xfrm>
          <a:prstGeom prst="rect">
            <a:avLst/>
          </a:prstGeom>
          <a:noFill/>
        </p:spPr>
      </p:pic>
      <p:pic>
        <p:nvPicPr>
          <p:cNvPr id="94222" name="Picture 14" descr="http://t0.gstatic.com/images?q=tbn:BvRYk0hp6Ab_CM:http://www.bbc.co.uk/spanish/specials/images/1620_claves_latam/517141_060202gobfi.jpg">
            <a:hlinkClick r:id="rId14"/>
          </p:cNvPr>
          <p:cNvPicPr>
            <a:picLocks noChangeAspect="1" noChangeArrowheads="1"/>
          </p:cNvPicPr>
          <p:nvPr/>
        </p:nvPicPr>
        <p:blipFill>
          <a:blip r:embed="rId15" cstate="print"/>
          <a:srcRect/>
          <a:stretch>
            <a:fillRect/>
          </a:stretch>
        </p:blipFill>
        <p:spPr bwMode="auto">
          <a:xfrm>
            <a:off x="6572264" y="3643314"/>
            <a:ext cx="1104900" cy="1200149"/>
          </a:xfrm>
          <a:prstGeom prst="rect">
            <a:avLst/>
          </a:prstGeom>
          <a:noFill/>
        </p:spPr>
      </p:pic>
      <p:pic>
        <p:nvPicPr>
          <p:cNvPr id="94224" name="Picture 16" descr="http://t0.gstatic.com/images?q=tbn:8kPo6NkuFArWjM:http://bligoo.com/media/users/0/13369/images/pobres.jpg">
            <a:hlinkClick r:id="rId16"/>
          </p:cNvPr>
          <p:cNvPicPr>
            <a:picLocks noChangeAspect="1" noChangeArrowheads="1"/>
          </p:cNvPicPr>
          <p:nvPr/>
        </p:nvPicPr>
        <p:blipFill>
          <a:blip r:embed="rId17" cstate="print"/>
          <a:srcRect/>
          <a:stretch>
            <a:fillRect/>
          </a:stretch>
        </p:blipFill>
        <p:spPr bwMode="auto">
          <a:xfrm>
            <a:off x="7677164" y="2285992"/>
            <a:ext cx="1038225" cy="2557469"/>
          </a:xfrm>
          <a:prstGeom prst="rect">
            <a:avLst/>
          </a:prstGeom>
          <a:noFill/>
        </p:spPr>
      </p:pic>
    </p:spTree>
    <p:extLst>
      <p:ext uri="{BB962C8B-B14F-4D97-AF65-F5344CB8AC3E}">
        <p14:creationId xmlns:p14="http://schemas.microsoft.com/office/powerpoint/2010/main" val="1150419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94210"/>
                                        </p:tgtEl>
                                        <p:attrNameLst>
                                          <p:attrName>style.visibility</p:attrName>
                                        </p:attrNameLst>
                                      </p:cBhvr>
                                      <p:to>
                                        <p:strVal val="visible"/>
                                      </p:to>
                                    </p:set>
                                    <p:animEffect transition="in" filter="wheel(1)">
                                      <p:cBhvr>
                                        <p:cTn id="7" dur="2000"/>
                                        <p:tgtEl>
                                          <p:spTgt spid="94210"/>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94212"/>
                                        </p:tgtEl>
                                        <p:attrNameLst>
                                          <p:attrName>style.visibility</p:attrName>
                                        </p:attrNameLst>
                                      </p:cBhvr>
                                      <p:to>
                                        <p:strVal val="visible"/>
                                      </p:to>
                                    </p:set>
                                    <p:animEffect transition="in" filter="wheel(1)">
                                      <p:cBhvr>
                                        <p:cTn id="12" dur="2000"/>
                                        <p:tgtEl>
                                          <p:spTgt spid="94212"/>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94214"/>
                                        </p:tgtEl>
                                        <p:attrNameLst>
                                          <p:attrName>style.visibility</p:attrName>
                                        </p:attrNameLst>
                                      </p:cBhvr>
                                      <p:to>
                                        <p:strVal val="visible"/>
                                      </p:to>
                                    </p:set>
                                    <p:animEffect transition="in" filter="wheel(1)">
                                      <p:cBhvr>
                                        <p:cTn id="17" dur="2000"/>
                                        <p:tgtEl>
                                          <p:spTgt spid="94214"/>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nodeType="clickEffect">
                                  <p:stCondLst>
                                    <p:cond delay="0"/>
                                  </p:stCondLst>
                                  <p:childTnLst>
                                    <p:set>
                                      <p:cBhvr>
                                        <p:cTn id="21" dur="1" fill="hold">
                                          <p:stCondLst>
                                            <p:cond delay="0"/>
                                          </p:stCondLst>
                                        </p:cTn>
                                        <p:tgtEl>
                                          <p:spTgt spid="94218"/>
                                        </p:tgtEl>
                                        <p:attrNameLst>
                                          <p:attrName>style.visibility</p:attrName>
                                        </p:attrNameLst>
                                      </p:cBhvr>
                                      <p:to>
                                        <p:strVal val="visible"/>
                                      </p:to>
                                    </p:set>
                                    <p:animEffect transition="in" filter="wheel(1)">
                                      <p:cBhvr>
                                        <p:cTn id="22" dur="2000"/>
                                        <p:tgtEl>
                                          <p:spTgt spid="94218"/>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nodeType="clickEffect">
                                  <p:stCondLst>
                                    <p:cond delay="0"/>
                                  </p:stCondLst>
                                  <p:childTnLst>
                                    <p:set>
                                      <p:cBhvr>
                                        <p:cTn id="26" dur="1" fill="hold">
                                          <p:stCondLst>
                                            <p:cond delay="0"/>
                                          </p:stCondLst>
                                        </p:cTn>
                                        <p:tgtEl>
                                          <p:spTgt spid="94216"/>
                                        </p:tgtEl>
                                        <p:attrNameLst>
                                          <p:attrName>style.visibility</p:attrName>
                                        </p:attrNameLst>
                                      </p:cBhvr>
                                      <p:to>
                                        <p:strVal val="visible"/>
                                      </p:to>
                                    </p:set>
                                    <p:animEffect transition="in" filter="wheel(1)">
                                      <p:cBhvr>
                                        <p:cTn id="27" dur="2000"/>
                                        <p:tgtEl>
                                          <p:spTgt spid="94216"/>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nodeType="clickEffect">
                                  <p:stCondLst>
                                    <p:cond delay="0"/>
                                  </p:stCondLst>
                                  <p:childTnLst>
                                    <p:set>
                                      <p:cBhvr>
                                        <p:cTn id="31" dur="1" fill="hold">
                                          <p:stCondLst>
                                            <p:cond delay="0"/>
                                          </p:stCondLst>
                                        </p:cTn>
                                        <p:tgtEl>
                                          <p:spTgt spid="94220"/>
                                        </p:tgtEl>
                                        <p:attrNameLst>
                                          <p:attrName>style.visibility</p:attrName>
                                        </p:attrNameLst>
                                      </p:cBhvr>
                                      <p:to>
                                        <p:strVal val="visible"/>
                                      </p:to>
                                    </p:set>
                                    <p:animEffect transition="in" filter="wheel(1)">
                                      <p:cBhvr>
                                        <p:cTn id="32" dur="2000"/>
                                        <p:tgtEl>
                                          <p:spTgt spid="94220"/>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nodeType="clickEffect">
                                  <p:stCondLst>
                                    <p:cond delay="0"/>
                                  </p:stCondLst>
                                  <p:childTnLst>
                                    <p:set>
                                      <p:cBhvr>
                                        <p:cTn id="36" dur="1" fill="hold">
                                          <p:stCondLst>
                                            <p:cond delay="0"/>
                                          </p:stCondLst>
                                        </p:cTn>
                                        <p:tgtEl>
                                          <p:spTgt spid="94222"/>
                                        </p:tgtEl>
                                        <p:attrNameLst>
                                          <p:attrName>style.visibility</p:attrName>
                                        </p:attrNameLst>
                                      </p:cBhvr>
                                      <p:to>
                                        <p:strVal val="visible"/>
                                      </p:to>
                                    </p:set>
                                    <p:animEffect transition="in" filter="wheel(1)">
                                      <p:cBhvr>
                                        <p:cTn id="37" dur="2000"/>
                                        <p:tgtEl>
                                          <p:spTgt spid="94222"/>
                                        </p:tgtEl>
                                      </p:cBhvr>
                                    </p:animEffect>
                                  </p:childTnLst>
                                </p:cTn>
                              </p:par>
                            </p:childTnLst>
                          </p:cTn>
                        </p:par>
                      </p:childTnLst>
                    </p:cTn>
                  </p:par>
                  <p:par>
                    <p:cTn id="38" fill="hold">
                      <p:stCondLst>
                        <p:cond delay="indefinite"/>
                      </p:stCondLst>
                      <p:childTnLst>
                        <p:par>
                          <p:cTn id="39" fill="hold">
                            <p:stCondLst>
                              <p:cond delay="0"/>
                            </p:stCondLst>
                            <p:childTnLst>
                              <p:par>
                                <p:cTn id="40" presetID="21" presetClass="entr" presetSubtype="1" fill="hold" nodeType="clickEffect">
                                  <p:stCondLst>
                                    <p:cond delay="0"/>
                                  </p:stCondLst>
                                  <p:childTnLst>
                                    <p:set>
                                      <p:cBhvr>
                                        <p:cTn id="41" dur="1" fill="hold">
                                          <p:stCondLst>
                                            <p:cond delay="0"/>
                                          </p:stCondLst>
                                        </p:cTn>
                                        <p:tgtEl>
                                          <p:spTgt spid="94224"/>
                                        </p:tgtEl>
                                        <p:attrNameLst>
                                          <p:attrName>style.visibility</p:attrName>
                                        </p:attrNameLst>
                                      </p:cBhvr>
                                      <p:to>
                                        <p:strVal val="visible"/>
                                      </p:to>
                                    </p:set>
                                    <p:animEffect transition="in" filter="wheel(1)">
                                      <p:cBhvr>
                                        <p:cTn id="42" dur="2000"/>
                                        <p:tgtEl>
                                          <p:spTgt spid="94224"/>
                                        </p:tgtEl>
                                      </p:cBhvr>
                                    </p:animEffect>
                                  </p:childTnLst>
                                </p:cTn>
                              </p:par>
                            </p:childTnLst>
                          </p:cTn>
                        </p:par>
                      </p:childTnLst>
                    </p:cTn>
                  </p:par>
                  <p:par>
                    <p:cTn id="43" fill="hold">
                      <p:stCondLst>
                        <p:cond delay="indefinite"/>
                      </p:stCondLst>
                      <p:childTnLst>
                        <p:par>
                          <p:cTn id="44" fill="hold">
                            <p:stCondLst>
                              <p:cond delay="0"/>
                            </p:stCondLst>
                            <p:childTnLst>
                              <p:par>
                                <p:cTn id="45" presetID="26" presetClass="entr" presetSubtype="0" fill="hold"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wipe(down)">
                                      <p:cBhvr>
                                        <p:cTn id="47" dur="580">
                                          <p:stCondLst>
                                            <p:cond delay="0"/>
                                          </p:stCondLst>
                                        </p:cTn>
                                        <p:tgtEl>
                                          <p:spTgt spid="3">
                                            <p:txEl>
                                              <p:pRg st="8" end="8"/>
                                            </p:txEl>
                                          </p:spTgt>
                                        </p:tgtEl>
                                      </p:cBhvr>
                                    </p:animEffect>
                                    <p:anim calcmode="lin" valueType="num">
                                      <p:cBhvr>
                                        <p:cTn id="48" dur="1822" tmFilter="0,0; 0.14,0.36; 0.43,0.73; 0.71,0.91; 1.0,1.0">
                                          <p:stCondLst>
                                            <p:cond delay="0"/>
                                          </p:stCondLst>
                                        </p:cTn>
                                        <p:tgtEl>
                                          <p:spTgt spid="3">
                                            <p:txEl>
                                              <p:pRg st="8" end="8"/>
                                            </p:txEl>
                                          </p:spTgt>
                                        </p:tgtEl>
                                        <p:attrNameLst>
                                          <p:attrName>ppt_x</p:attrName>
                                        </p:attrNameLst>
                                      </p:cBhvr>
                                      <p:tavLst>
                                        <p:tav tm="0">
                                          <p:val>
                                            <p:strVal val="#ppt_x-0.25"/>
                                          </p:val>
                                        </p:tav>
                                        <p:tav tm="100000">
                                          <p:val>
                                            <p:strVal val="#ppt_x"/>
                                          </p:val>
                                        </p:tav>
                                      </p:tavLst>
                                    </p:anim>
                                    <p:anim calcmode="lin" valueType="num">
                                      <p:cBhvr>
                                        <p:cTn id="49" dur="664" tmFilter="0.0,0.0; 0.25,0.07; 0.50,0.2; 0.75,0.467; 1.0,1.0">
                                          <p:stCondLst>
                                            <p:cond delay="0"/>
                                          </p:stCondLst>
                                        </p:cTn>
                                        <p:tgtEl>
                                          <p:spTgt spid="3">
                                            <p:txEl>
                                              <p:pRg st="8" end="8"/>
                                            </p:txEl>
                                          </p:spTgt>
                                        </p:tgtEl>
                                        <p:attrNameLst>
                                          <p:attrName>ppt_y</p:attrName>
                                        </p:attrNameLst>
                                      </p:cBhvr>
                                      <p:tavLst>
                                        <p:tav tm="0" fmla="#ppt_y-sin(pi*$)/3">
                                          <p:val>
                                            <p:fltVal val="0.5"/>
                                          </p:val>
                                        </p:tav>
                                        <p:tav tm="100000">
                                          <p:val>
                                            <p:fltVal val="1"/>
                                          </p:val>
                                        </p:tav>
                                      </p:tavLst>
                                    </p:anim>
                                    <p:anim calcmode="lin" valueType="num">
                                      <p:cBhvr>
                                        <p:cTn id="50" dur="664" tmFilter="0, 0; 0.125,0.2665; 0.25,0.4; 0.375,0.465; 0.5,0.5;  0.625,0.535; 0.75,0.6; 0.875,0.7335; 1,1">
                                          <p:stCondLst>
                                            <p:cond delay="664"/>
                                          </p:stCondLst>
                                        </p:cTn>
                                        <p:tgtEl>
                                          <p:spTgt spid="3">
                                            <p:txEl>
                                              <p:pRg st="8" end="8"/>
                                            </p:txEl>
                                          </p:spTgt>
                                        </p:tgtEl>
                                        <p:attrNameLst>
                                          <p:attrName>ppt_y</p:attrName>
                                        </p:attrNameLst>
                                      </p:cBhvr>
                                      <p:tavLst>
                                        <p:tav tm="0" fmla="#ppt_y-sin(pi*$)/9">
                                          <p:val>
                                            <p:fltVal val="0"/>
                                          </p:val>
                                        </p:tav>
                                        <p:tav tm="100000">
                                          <p:val>
                                            <p:fltVal val="1"/>
                                          </p:val>
                                        </p:tav>
                                      </p:tavLst>
                                    </p:anim>
                                    <p:anim calcmode="lin" valueType="num">
                                      <p:cBhvr>
                                        <p:cTn id="51" dur="332" tmFilter="0, 0; 0.125,0.2665; 0.25,0.4; 0.375,0.465; 0.5,0.5;  0.625,0.535; 0.75,0.6; 0.875,0.7335; 1,1">
                                          <p:stCondLst>
                                            <p:cond delay="1324"/>
                                          </p:stCondLst>
                                        </p:cTn>
                                        <p:tgtEl>
                                          <p:spTgt spid="3">
                                            <p:txEl>
                                              <p:pRg st="8" end="8"/>
                                            </p:txEl>
                                          </p:spTgt>
                                        </p:tgtEl>
                                        <p:attrNameLst>
                                          <p:attrName>ppt_y</p:attrName>
                                        </p:attrNameLst>
                                      </p:cBhvr>
                                      <p:tavLst>
                                        <p:tav tm="0" fmla="#ppt_y-sin(pi*$)/27">
                                          <p:val>
                                            <p:fltVal val="0"/>
                                          </p:val>
                                        </p:tav>
                                        <p:tav tm="100000">
                                          <p:val>
                                            <p:fltVal val="1"/>
                                          </p:val>
                                        </p:tav>
                                      </p:tavLst>
                                    </p:anim>
                                    <p:anim calcmode="lin" valueType="num">
                                      <p:cBhvr>
                                        <p:cTn id="52" dur="164" tmFilter="0, 0; 0.125,0.2665; 0.25,0.4; 0.375,0.465; 0.5,0.5;  0.625,0.535; 0.75,0.6; 0.875,0.7335; 1,1">
                                          <p:stCondLst>
                                            <p:cond delay="1656"/>
                                          </p:stCondLst>
                                        </p:cTn>
                                        <p:tgtEl>
                                          <p:spTgt spid="3">
                                            <p:txEl>
                                              <p:pRg st="8" end="8"/>
                                            </p:txEl>
                                          </p:spTgt>
                                        </p:tgtEl>
                                        <p:attrNameLst>
                                          <p:attrName>ppt_y</p:attrName>
                                        </p:attrNameLst>
                                      </p:cBhvr>
                                      <p:tavLst>
                                        <p:tav tm="0" fmla="#ppt_y-sin(pi*$)/81">
                                          <p:val>
                                            <p:fltVal val="0"/>
                                          </p:val>
                                        </p:tav>
                                        <p:tav tm="100000">
                                          <p:val>
                                            <p:fltVal val="1"/>
                                          </p:val>
                                        </p:tav>
                                      </p:tavLst>
                                    </p:anim>
                                    <p:animScale>
                                      <p:cBhvr>
                                        <p:cTn id="53" dur="26">
                                          <p:stCondLst>
                                            <p:cond delay="650"/>
                                          </p:stCondLst>
                                        </p:cTn>
                                        <p:tgtEl>
                                          <p:spTgt spid="3">
                                            <p:txEl>
                                              <p:pRg st="8" end="8"/>
                                            </p:txEl>
                                          </p:spTgt>
                                        </p:tgtEl>
                                      </p:cBhvr>
                                      <p:to x="100000" y="60000"/>
                                    </p:animScale>
                                    <p:animScale>
                                      <p:cBhvr>
                                        <p:cTn id="54" dur="166" decel="50000">
                                          <p:stCondLst>
                                            <p:cond delay="676"/>
                                          </p:stCondLst>
                                        </p:cTn>
                                        <p:tgtEl>
                                          <p:spTgt spid="3">
                                            <p:txEl>
                                              <p:pRg st="8" end="8"/>
                                            </p:txEl>
                                          </p:spTgt>
                                        </p:tgtEl>
                                      </p:cBhvr>
                                      <p:to x="100000" y="100000"/>
                                    </p:animScale>
                                    <p:animScale>
                                      <p:cBhvr>
                                        <p:cTn id="55" dur="26">
                                          <p:stCondLst>
                                            <p:cond delay="1312"/>
                                          </p:stCondLst>
                                        </p:cTn>
                                        <p:tgtEl>
                                          <p:spTgt spid="3">
                                            <p:txEl>
                                              <p:pRg st="8" end="8"/>
                                            </p:txEl>
                                          </p:spTgt>
                                        </p:tgtEl>
                                      </p:cBhvr>
                                      <p:to x="100000" y="80000"/>
                                    </p:animScale>
                                    <p:animScale>
                                      <p:cBhvr>
                                        <p:cTn id="56" dur="166" decel="50000">
                                          <p:stCondLst>
                                            <p:cond delay="1338"/>
                                          </p:stCondLst>
                                        </p:cTn>
                                        <p:tgtEl>
                                          <p:spTgt spid="3">
                                            <p:txEl>
                                              <p:pRg st="8" end="8"/>
                                            </p:txEl>
                                          </p:spTgt>
                                        </p:tgtEl>
                                      </p:cBhvr>
                                      <p:to x="100000" y="100000"/>
                                    </p:animScale>
                                    <p:animScale>
                                      <p:cBhvr>
                                        <p:cTn id="57" dur="26">
                                          <p:stCondLst>
                                            <p:cond delay="1642"/>
                                          </p:stCondLst>
                                        </p:cTn>
                                        <p:tgtEl>
                                          <p:spTgt spid="3">
                                            <p:txEl>
                                              <p:pRg st="8" end="8"/>
                                            </p:txEl>
                                          </p:spTgt>
                                        </p:tgtEl>
                                      </p:cBhvr>
                                      <p:to x="100000" y="90000"/>
                                    </p:animScale>
                                    <p:animScale>
                                      <p:cBhvr>
                                        <p:cTn id="58" dur="166" decel="50000">
                                          <p:stCondLst>
                                            <p:cond delay="1668"/>
                                          </p:stCondLst>
                                        </p:cTn>
                                        <p:tgtEl>
                                          <p:spTgt spid="3">
                                            <p:txEl>
                                              <p:pRg st="8" end="8"/>
                                            </p:txEl>
                                          </p:spTgt>
                                        </p:tgtEl>
                                      </p:cBhvr>
                                      <p:to x="100000" y="100000"/>
                                    </p:animScale>
                                    <p:animScale>
                                      <p:cBhvr>
                                        <p:cTn id="59" dur="26">
                                          <p:stCondLst>
                                            <p:cond delay="1808"/>
                                          </p:stCondLst>
                                        </p:cTn>
                                        <p:tgtEl>
                                          <p:spTgt spid="3">
                                            <p:txEl>
                                              <p:pRg st="8" end="8"/>
                                            </p:txEl>
                                          </p:spTgt>
                                        </p:tgtEl>
                                      </p:cBhvr>
                                      <p:to x="100000" y="95000"/>
                                    </p:animScale>
                                    <p:animScale>
                                      <p:cBhvr>
                                        <p:cTn id="60" dur="166" decel="50000">
                                          <p:stCondLst>
                                            <p:cond delay="1834"/>
                                          </p:stCondLst>
                                        </p:cTn>
                                        <p:tgtEl>
                                          <p:spTgt spid="3">
                                            <p:txEl>
                                              <p:pRg st="8" end="8"/>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0034" y="571480"/>
            <a:ext cx="5008070" cy="5305792"/>
          </a:xfrm>
          <a:blipFill>
            <a:blip r:embed="rId2"/>
            <a:tile tx="0" ty="0" sx="100000" sy="100000" flip="none" algn="tl"/>
          </a:blipFill>
        </p:spPr>
        <p:txBody>
          <a:bodyPr>
            <a:noAutofit/>
          </a:bodyPr>
          <a:lstStyle/>
          <a:p>
            <a:pPr marL="0" indent="0" algn="ctr">
              <a:buNone/>
            </a:pPr>
            <a:r>
              <a:rPr lang="es-ES" sz="2000" dirty="0" smtClean="0"/>
              <a:t>Imperiosamente, ella (la iglesia) obliga a los gobernantes a oprimir, castigar o matar a las personas que se oponen a la doctrina católica. </a:t>
            </a:r>
          </a:p>
          <a:p>
            <a:endParaRPr lang="es-ES" sz="2000" dirty="0" smtClean="0"/>
          </a:p>
          <a:p>
            <a:pPr marL="0" indent="0" algn="ctr">
              <a:buNone/>
            </a:pPr>
            <a:r>
              <a:rPr lang="es-ES" sz="2000" dirty="0" smtClean="0"/>
              <a:t>La </a:t>
            </a:r>
            <a:r>
              <a:rPr lang="es-ES" sz="2000" b="1" dirty="0" smtClean="0"/>
              <a:t>"Santa Inquisición" queda instituida formalmente en el año 1231 por el Papa Gregorio IX</a:t>
            </a:r>
            <a:r>
              <a:rPr lang="es-ES" sz="2000" dirty="0" smtClean="0"/>
              <a:t>, quien ordena a las autoridades seculares a apresar, torturar o matar a las personas que rehúsan acatar la voluntad de la Iglesia Católica Romana. La </a:t>
            </a:r>
            <a:r>
              <a:rPr lang="es-ES" sz="2000" b="1" dirty="0" smtClean="0"/>
              <a:t>“Libertad de culto” </a:t>
            </a:r>
            <a:r>
              <a:rPr lang="es-ES" sz="2000" dirty="0" smtClean="0"/>
              <a:t>es inexistente como derecho del individuo.</a:t>
            </a:r>
          </a:p>
        </p:txBody>
      </p:sp>
      <p:pic>
        <p:nvPicPr>
          <p:cNvPr id="56322" name="Picture 2" descr="http://t3.gstatic.com/images?q=tbn:aMTf_tf4nR783M:http://lh6.ggpht.com/_xrSVChd3T4Q/Se43m33lFEE/AAAAAAAABmo/Yjdxhpg6ynA/s144-c/ARTEATRO.jpg">
            <a:hlinkClick r:id="rId3"/>
          </p:cNvPr>
          <p:cNvPicPr>
            <a:picLocks noChangeAspect="1" noChangeArrowheads="1"/>
          </p:cNvPicPr>
          <p:nvPr/>
        </p:nvPicPr>
        <p:blipFill>
          <a:blip r:embed="rId4" cstate="print"/>
          <a:srcRect/>
          <a:stretch>
            <a:fillRect/>
          </a:stretch>
        </p:blipFill>
        <p:spPr bwMode="auto">
          <a:xfrm>
            <a:off x="6143636" y="557192"/>
            <a:ext cx="2428892" cy="1431648"/>
          </a:xfrm>
          <a:prstGeom prst="rect">
            <a:avLst/>
          </a:prstGeom>
          <a:noFill/>
        </p:spPr>
      </p:pic>
      <p:pic>
        <p:nvPicPr>
          <p:cNvPr id="56326" name="Picture 6" descr="http://t0.gstatic.com/images?q=tbn:Tiwcr-TwnPcrhM:http://img11.imageshack.us/img11/8574/torture3.jpg">
            <a:hlinkClick r:id="rId5"/>
          </p:cNvPr>
          <p:cNvPicPr>
            <a:picLocks noChangeAspect="1" noChangeArrowheads="1"/>
          </p:cNvPicPr>
          <p:nvPr/>
        </p:nvPicPr>
        <p:blipFill>
          <a:blip r:embed="rId6" cstate="print"/>
          <a:srcRect/>
          <a:stretch>
            <a:fillRect/>
          </a:stretch>
        </p:blipFill>
        <p:spPr bwMode="auto">
          <a:xfrm>
            <a:off x="5508104" y="3933056"/>
            <a:ext cx="2359164" cy="1656184"/>
          </a:xfrm>
          <a:prstGeom prst="rect">
            <a:avLst/>
          </a:prstGeom>
          <a:noFill/>
        </p:spPr>
      </p:pic>
      <p:pic>
        <p:nvPicPr>
          <p:cNvPr id="56328" name="Picture 8" descr="http://t1.gstatic.com/images?q=tbn:JR3lZpKrEZRCRM:http://4.bp.blogspot.com/_Aqqjr8rN0nk/Rn_0ljmMduI/AAAAAAAAAKk/kuRT0amdI60/s320/tortura6.jpg">
            <a:hlinkClick r:id="rId7"/>
          </p:cNvPr>
          <p:cNvPicPr>
            <a:picLocks noChangeAspect="1" noChangeArrowheads="1"/>
          </p:cNvPicPr>
          <p:nvPr/>
        </p:nvPicPr>
        <p:blipFill>
          <a:blip r:embed="rId8" cstate="print"/>
          <a:srcRect/>
          <a:stretch>
            <a:fillRect/>
          </a:stretch>
        </p:blipFill>
        <p:spPr bwMode="auto">
          <a:xfrm>
            <a:off x="5724128" y="2143116"/>
            <a:ext cx="2571768" cy="1643074"/>
          </a:xfrm>
          <a:prstGeom prst="rect">
            <a:avLst/>
          </a:prstGeom>
          <a:noFill/>
        </p:spPr>
      </p:pic>
    </p:spTree>
    <p:extLst>
      <p:ext uri="{BB962C8B-B14F-4D97-AF65-F5344CB8AC3E}">
        <p14:creationId xmlns:p14="http://schemas.microsoft.com/office/powerpoint/2010/main" val="281286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1" presetClass="entr" presetSubtype="1" fill="hold" nodeType="clickEffect">
                                  <p:stCondLst>
                                    <p:cond delay="0"/>
                                  </p:stCondLst>
                                  <p:childTnLst>
                                    <p:set>
                                      <p:cBhvr>
                                        <p:cTn id="27" dur="1" fill="hold">
                                          <p:stCondLst>
                                            <p:cond delay="0"/>
                                          </p:stCondLst>
                                        </p:cTn>
                                        <p:tgtEl>
                                          <p:spTgt spid="56322"/>
                                        </p:tgtEl>
                                        <p:attrNameLst>
                                          <p:attrName>style.visibility</p:attrName>
                                        </p:attrNameLst>
                                      </p:cBhvr>
                                      <p:to>
                                        <p:strVal val="visible"/>
                                      </p:to>
                                    </p:set>
                                    <p:animEffect transition="in" filter="wheel(1)">
                                      <p:cBhvr>
                                        <p:cTn id="28" dur="2000"/>
                                        <p:tgtEl>
                                          <p:spTgt spid="56322"/>
                                        </p:tgtEl>
                                      </p:cBhvr>
                                    </p:animEffect>
                                  </p:childTnLst>
                                </p:cTn>
                              </p:par>
                            </p:childTnLst>
                          </p:cTn>
                        </p:par>
                      </p:childTnLst>
                    </p:cTn>
                  </p:par>
                  <p:par>
                    <p:cTn id="29" fill="hold">
                      <p:stCondLst>
                        <p:cond delay="indefinite"/>
                      </p:stCondLst>
                      <p:childTnLst>
                        <p:par>
                          <p:cTn id="30" fill="hold">
                            <p:stCondLst>
                              <p:cond delay="0"/>
                            </p:stCondLst>
                            <p:childTnLst>
                              <p:par>
                                <p:cTn id="31" presetID="21" presetClass="entr" presetSubtype="1" fill="hold" nodeType="clickEffect">
                                  <p:stCondLst>
                                    <p:cond delay="0"/>
                                  </p:stCondLst>
                                  <p:childTnLst>
                                    <p:set>
                                      <p:cBhvr>
                                        <p:cTn id="32" dur="1" fill="hold">
                                          <p:stCondLst>
                                            <p:cond delay="0"/>
                                          </p:stCondLst>
                                        </p:cTn>
                                        <p:tgtEl>
                                          <p:spTgt spid="56328"/>
                                        </p:tgtEl>
                                        <p:attrNameLst>
                                          <p:attrName>style.visibility</p:attrName>
                                        </p:attrNameLst>
                                      </p:cBhvr>
                                      <p:to>
                                        <p:strVal val="visible"/>
                                      </p:to>
                                    </p:set>
                                    <p:animEffect transition="in" filter="wheel(1)">
                                      <p:cBhvr>
                                        <p:cTn id="33" dur="2000"/>
                                        <p:tgtEl>
                                          <p:spTgt spid="56328"/>
                                        </p:tgtEl>
                                      </p:cBhvr>
                                    </p:animEffect>
                                  </p:childTnLst>
                                </p:cTn>
                              </p:par>
                            </p:childTnLst>
                          </p:cTn>
                        </p:par>
                      </p:childTnLst>
                    </p:cTn>
                  </p:par>
                  <p:par>
                    <p:cTn id="34" fill="hold">
                      <p:stCondLst>
                        <p:cond delay="indefinite"/>
                      </p:stCondLst>
                      <p:childTnLst>
                        <p:par>
                          <p:cTn id="35" fill="hold">
                            <p:stCondLst>
                              <p:cond delay="0"/>
                            </p:stCondLst>
                            <p:childTnLst>
                              <p:par>
                                <p:cTn id="36" presetID="21" presetClass="entr" presetSubtype="1" fill="hold" nodeType="clickEffect">
                                  <p:stCondLst>
                                    <p:cond delay="0"/>
                                  </p:stCondLst>
                                  <p:childTnLst>
                                    <p:set>
                                      <p:cBhvr>
                                        <p:cTn id="37" dur="1" fill="hold">
                                          <p:stCondLst>
                                            <p:cond delay="0"/>
                                          </p:stCondLst>
                                        </p:cTn>
                                        <p:tgtEl>
                                          <p:spTgt spid="56326"/>
                                        </p:tgtEl>
                                        <p:attrNameLst>
                                          <p:attrName>style.visibility</p:attrName>
                                        </p:attrNameLst>
                                      </p:cBhvr>
                                      <p:to>
                                        <p:strVal val="visible"/>
                                      </p:to>
                                    </p:set>
                                    <p:animEffect transition="in" filter="wheel(1)">
                                      <p:cBhvr>
                                        <p:cTn id="38" dur="2000"/>
                                        <p:tgtEl>
                                          <p:spTgt spid="563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530352"/>
            <a:ext cx="8183880" cy="5274912"/>
          </a:xfrm>
          <a:blipFill>
            <a:blip r:embed="rId2"/>
            <a:tile tx="0" ty="0" sx="100000" sy="100000" flip="none" algn="tl"/>
          </a:blipFill>
        </p:spPr>
        <p:txBody>
          <a:bodyPr>
            <a:normAutofit fontScale="92500" lnSpcReduction="20000"/>
          </a:bodyPr>
          <a:lstStyle/>
          <a:p>
            <a:pPr marL="0" indent="0" algn="ctr">
              <a:buNone/>
            </a:pPr>
            <a:r>
              <a:rPr lang="es-ES" dirty="0" smtClean="0"/>
              <a:t>Al percatarnos de las cosas vergonzosas que están sucediendo en esta época, sentimos el fuerte impulso de preguntar: </a:t>
            </a:r>
          </a:p>
          <a:p>
            <a:pPr algn="ctr"/>
            <a:endParaRPr lang="es-ES" dirty="0" smtClean="0"/>
          </a:p>
          <a:p>
            <a:pPr marL="0" indent="0" algn="ctr">
              <a:buNone/>
            </a:pPr>
            <a:r>
              <a:rPr lang="es-ES" dirty="0" smtClean="0"/>
              <a:t>¿Dónde está la verdadera iglesia de Cristo? </a:t>
            </a:r>
          </a:p>
          <a:p>
            <a:pPr algn="ctr"/>
            <a:endParaRPr lang="es-ES" dirty="0" smtClean="0"/>
          </a:p>
          <a:p>
            <a:pPr marL="0" indent="0" algn="ctr">
              <a:buNone/>
            </a:pPr>
            <a:r>
              <a:rPr lang="es-ES" dirty="0" smtClean="0"/>
              <a:t>¿La que guarda los Mandamientos de Dios, y tiene la fe de Jesús? </a:t>
            </a:r>
          </a:p>
          <a:p>
            <a:pPr algn="ctr"/>
            <a:endParaRPr lang="es-ES" dirty="0" smtClean="0"/>
          </a:p>
          <a:p>
            <a:pPr marL="0" indent="0" algn="ctr">
              <a:buNone/>
            </a:pPr>
            <a:r>
              <a:rPr lang="es-ES" dirty="0" smtClean="0"/>
              <a:t>¿Acaso escondida en las cuevas o en algún lugar remoto lejos del clérigo perseguidor?</a:t>
            </a:r>
          </a:p>
          <a:p>
            <a:pPr algn="ctr"/>
            <a:endParaRPr lang="es-ES" dirty="0" smtClean="0"/>
          </a:p>
          <a:p>
            <a:pPr marL="0" indent="0" algn="ctr">
              <a:buNone/>
            </a:pPr>
            <a:r>
              <a:rPr lang="es-ES" dirty="0" smtClean="0"/>
              <a:t>Además, ¿Dónde hallar la Biblia? ¿Tiene acceso a ella solo el clero? </a:t>
            </a:r>
            <a:endParaRPr lang="es-ES" dirty="0"/>
          </a:p>
        </p:txBody>
      </p:sp>
    </p:spTree>
    <p:extLst>
      <p:ext uri="{BB962C8B-B14F-4D97-AF65-F5344CB8AC3E}">
        <p14:creationId xmlns:p14="http://schemas.microsoft.com/office/powerpoint/2010/main" val="3588966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 calcmode="lin" valueType="num">
                                      <p:cBhvr>
                                        <p:cTn id="39"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 calcmode="lin" valueType="num">
                                      <p:cBhvr>
                                        <p:cTn id="47"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530352"/>
            <a:ext cx="8183880" cy="5274912"/>
          </a:xfrm>
          <a:blipFill>
            <a:blip r:embed="rId2"/>
            <a:tile tx="0" ty="0" sx="100000" sy="100000" flip="none" algn="tl"/>
          </a:blipFill>
        </p:spPr>
        <p:txBody>
          <a:bodyPr>
            <a:normAutofit fontScale="92500" lnSpcReduction="20000"/>
          </a:bodyPr>
          <a:lstStyle/>
          <a:p>
            <a:pPr marL="0" indent="0" algn="ctr">
              <a:buNone/>
            </a:pPr>
            <a:r>
              <a:rPr lang="es-ES" dirty="0" smtClean="0"/>
              <a:t>Estamos muy lejos del mundo en que sucedieron las cosas narradas anteriormente, la "</a:t>
            </a:r>
            <a:r>
              <a:rPr lang="es-ES" i="1" dirty="0" smtClean="0">
                <a:solidFill>
                  <a:srgbClr val="0070C0"/>
                </a:solidFill>
              </a:rPr>
              <a:t>Edad del oscurantismo</a:t>
            </a:r>
            <a:r>
              <a:rPr lang="es-ES" dirty="0" smtClean="0"/>
              <a:t>", tenemos la sensación de que años luz nos separan del presente, donde gracias a la reforma impulsada por Martin Lutero tenemos la libertad de culto que es derecho legal personal. </a:t>
            </a:r>
          </a:p>
          <a:p>
            <a:endParaRPr lang="es-ES" dirty="0" smtClean="0"/>
          </a:p>
          <a:p>
            <a:pPr marL="0" indent="0" algn="ctr">
              <a:buNone/>
            </a:pPr>
            <a:r>
              <a:rPr lang="es-ES" dirty="0" smtClean="0"/>
              <a:t>Gracias a ello  existen cientos de millones de ejemplares de la Biblia con traducción a casi todo idioma o dialecto de la tierra, y se encuentra una iglesia en cada esquina. </a:t>
            </a:r>
          </a:p>
          <a:p>
            <a:endParaRPr lang="es-ES" dirty="0" smtClean="0"/>
          </a:p>
          <a:p>
            <a:pPr marL="0" indent="0" algn="ctr">
              <a:buNone/>
            </a:pPr>
            <a:r>
              <a:rPr lang="es-ES" dirty="0" smtClean="0"/>
              <a:t>Definitivamente, nuestro tiempo es mejor que la época de la Edad Medieval.</a:t>
            </a:r>
            <a:endParaRPr lang="es-ES" dirty="0"/>
          </a:p>
        </p:txBody>
      </p:sp>
    </p:spTree>
    <p:extLst>
      <p:ext uri="{BB962C8B-B14F-4D97-AF65-F5344CB8AC3E}">
        <p14:creationId xmlns:p14="http://schemas.microsoft.com/office/powerpoint/2010/main" val="211974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3">
                                            <p:bg/>
                                          </p:spTgt>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8" presetClass="emph" presetSubtype="0" fill="hold" grpId="0" nodeType="clickEffect">
                                  <p:stCondLst>
                                    <p:cond delay="0"/>
                                  </p:stCondLst>
                                  <p:childTnLst>
                                    <p:animRot by="21600000">
                                      <p:cBhvr>
                                        <p:cTn id="10" dur="2000" fill="hold"/>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8" presetClass="emph" presetSubtype="0" fill="hold" grpId="0" nodeType="clickEffect">
                                  <p:stCondLst>
                                    <p:cond delay="0"/>
                                  </p:stCondLst>
                                  <p:childTnLst>
                                    <p:animRot by="21600000">
                                      <p:cBhvr>
                                        <p:cTn id="14" dur="2000" fill="hold"/>
                                        <p:tgtEl>
                                          <p:spTgt spid="3">
                                            <p:txEl>
                                              <p:pRg st="2" end="2"/>
                                            </p:txEl>
                                          </p:spTgt>
                                        </p:tgtEl>
                                        <p:attrNameLst>
                                          <p:attrName>r</p:attrName>
                                        </p:attrNameLst>
                                      </p:cBhvr>
                                    </p:animRot>
                                  </p:childTnLst>
                                </p:cTn>
                              </p:par>
                            </p:childTnLst>
                          </p:cTn>
                        </p:par>
                      </p:childTnLst>
                    </p:cTn>
                  </p:par>
                  <p:par>
                    <p:cTn id="15" fill="hold">
                      <p:stCondLst>
                        <p:cond delay="indefinite"/>
                      </p:stCondLst>
                      <p:childTnLst>
                        <p:par>
                          <p:cTn id="16" fill="hold">
                            <p:stCondLst>
                              <p:cond delay="0"/>
                            </p:stCondLst>
                            <p:childTnLst>
                              <p:par>
                                <p:cTn id="17" presetID="8" presetClass="emph" presetSubtype="0" fill="hold" grpId="0" nodeType="clickEffect">
                                  <p:stCondLst>
                                    <p:cond delay="0"/>
                                  </p:stCondLst>
                                  <p:childTnLst>
                                    <p:animRot by="21600000">
                                      <p:cBhvr>
                                        <p:cTn id="18" dur="2000" fill="hold"/>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4221088"/>
            <a:ext cx="8183880" cy="1493928"/>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92500" lnSpcReduction="20000"/>
          </a:bodyPr>
          <a:lstStyle/>
          <a:p>
            <a:pPr marL="0" indent="0" algn="ctr">
              <a:buNone/>
            </a:pPr>
            <a:r>
              <a:rPr lang="es-ES" dirty="0" smtClean="0"/>
              <a:t>Se ven monasterios y conventos por doquiera y gran número de frailes, monjes, monjas, sacerdotes, obispos y otros prelados de la "madre Iglesia Católica".</a:t>
            </a:r>
          </a:p>
          <a:p>
            <a:endParaRPr lang="es-ES" dirty="0" smtClean="0"/>
          </a:p>
          <a:p>
            <a:endParaRPr lang="es-ES" dirty="0"/>
          </a:p>
        </p:txBody>
      </p:sp>
      <p:sp>
        <p:nvSpPr>
          <p:cNvPr id="2" name="1 Rectángulo redondeado"/>
          <p:cNvSpPr/>
          <p:nvPr/>
        </p:nvSpPr>
        <p:spPr>
          <a:xfrm>
            <a:off x="467544" y="620688"/>
            <a:ext cx="5688632" cy="3312368"/>
          </a:xfrm>
          <a:prstGeom prst="roundRec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000" dirty="0">
                <a:solidFill>
                  <a:prstClr val="black"/>
                </a:solidFill>
              </a:rPr>
              <a:t>El mundo actual ha cambiado en algunos aspectos, pero el ámbito social, moral y espiritual es más o menos el mismo como el anterior, pero el pecado ha aumentado en gran manera, Jesús hablo del</a:t>
            </a:r>
            <a:r>
              <a:rPr lang="es-ES" sz="2000" dirty="0">
                <a:solidFill>
                  <a:prstClr val="white"/>
                </a:solidFill>
              </a:rPr>
              <a:t> “</a:t>
            </a:r>
            <a:r>
              <a:rPr lang="es-ES" sz="2000" i="1" dirty="0">
                <a:solidFill>
                  <a:srgbClr val="0070C0"/>
                </a:solidFill>
              </a:rPr>
              <a:t>aumento de la maldad</a:t>
            </a:r>
            <a:r>
              <a:rPr lang="es-ES" sz="2000" dirty="0">
                <a:solidFill>
                  <a:prstClr val="white"/>
                </a:solidFill>
              </a:rPr>
              <a:t>” </a:t>
            </a:r>
            <a:r>
              <a:rPr lang="es-ES" sz="2000" dirty="0">
                <a:solidFill>
                  <a:srgbClr val="FF0000"/>
                </a:solidFill>
              </a:rPr>
              <a:t>(Mat:24.12)</a:t>
            </a:r>
            <a:r>
              <a:rPr lang="es-ES" sz="2000" dirty="0">
                <a:solidFill>
                  <a:prstClr val="white"/>
                </a:solidFill>
              </a:rPr>
              <a:t> </a:t>
            </a:r>
            <a:r>
              <a:rPr lang="es-ES" sz="2000" dirty="0">
                <a:solidFill>
                  <a:prstClr val="black"/>
                </a:solidFill>
              </a:rPr>
              <a:t>que imperaría en el mundo entes de su regreso a la tierra.</a:t>
            </a:r>
          </a:p>
        </p:txBody>
      </p:sp>
      <p:pic>
        <p:nvPicPr>
          <p:cNvPr id="2050" name="Picture 2" descr="http://t3.gstatic.com/images?q=tbn:ANd9GcRZklboDysQaDH82MnOGRnrpzM-rsNPQl5zHsqEPNkuKqv_plJ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6176" y="620688"/>
            <a:ext cx="2466975" cy="33123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6316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645024"/>
            <a:ext cx="8496944" cy="2232248"/>
          </a:xfrm>
          <a:blipFill>
            <a:blip r:embed="rId2"/>
            <a:tile tx="0" ty="0" sx="100000" sy="100000" flip="none" algn="tl"/>
          </a:blipFill>
        </p:spPr>
        <p:txBody>
          <a:bodyPr>
            <a:normAutofit fontScale="62500" lnSpcReduction="20000"/>
          </a:bodyPr>
          <a:lstStyle/>
          <a:p>
            <a:pPr marL="0" indent="0" algn="ctr">
              <a:buNone/>
            </a:pPr>
            <a:endParaRPr lang="es-CO" sz="3400" dirty="0" smtClean="0"/>
          </a:p>
          <a:p>
            <a:pPr marL="0" indent="0" algn="ctr">
              <a:buNone/>
            </a:pPr>
            <a:r>
              <a:rPr lang="es-CO" sz="3400" dirty="0" smtClean="0"/>
              <a:t>La iglesia católica tiene más </a:t>
            </a:r>
            <a:r>
              <a:rPr lang="es-CO" sz="3400" dirty="0"/>
              <a:t>de 100 </a:t>
            </a:r>
            <a:r>
              <a:rPr lang="es-CO" sz="3400" dirty="0" smtClean="0"/>
              <a:t>embajadores en el mundo, y se ha </a:t>
            </a:r>
            <a:r>
              <a:rPr lang="es-CO" sz="3400" dirty="0"/>
              <a:t>propuesto </a:t>
            </a:r>
            <a:r>
              <a:rPr lang="es-CO" sz="3400" dirty="0" smtClean="0"/>
              <a:t>nombrar embajadores en todos los países del mundo, les </a:t>
            </a:r>
            <a:r>
              <a:rPr lang="es-CO" sz="3400" dirty="0"/>
              <a:t>une un proyecto común. </a:t>
            </a:r>
            <a:br>
              <a:rPr lang="es-CO" sz="3400" dirty="0"/>
            </a:br>
            <a:r>
              <a:rPr lang="es-CO" sz="3400" dirty="0"/>
              <a:t/>
            </a:r>
            <a:br>
              <a:rPr lang="es-CO" sz="3400" dirty="0"/>
            </a:br>
            <a:r>
              <a:rPr lang="es-CO" sz="3400" i="1" dirty="0" smtClean="0"/>
              <a:t>“</a:t>
            </a:r>
            <a:r>
              <a:rPr lang="es-CO" sz="3400" i="1" dirty="0"/>
              <a:t>Significa comprometerte con la Nueva Evangelización </a:t>
            </a:r>
            <a:r>
              <a:rPr lang="es-CO" sz="3400" i="1" dirty="0" smtClean="0"/>
              <a:t>sumándose en </a:t>
            </a:r>
            <a:r>
              <a:rPr lang="es-CO" sz="3400" i="1" dirty="0"/>
              <a:t>torno a la Iglesia católica, una gran familia</a:t>
            </a:r>
            <a:r>
              <a:rPr lang="es-CO" sz="3400" i="1" dirty="0" smtClean="0"/>
              <a:t>”.</a:t>
            </a:r>
            <a:endParaRPr lang="es-CO" sz="3400" dirty="0"/>
          </a:p>
          <a:p>
            <a:endParaRPr lang="es-ES" dirty="0"/>
          </a:p>
        </p:txBody>
      </p:sp>
      <p:sp>
        <p:nvSpPr>
          <p:cNvPr id="2" name="1 Rectángulo"/>
          <p:cNvSpPr/>
          <p:nvPr/>
        </p:nvSpPr>
        <p:spPr>
          <a:xfrm>
            <a:off x="3203848" y="1006527"/>
            <a:ext cx="3096344" cy="2308324"/>
          </a:xfrm>
          <a:prstGeom prst="rect">
            <a:avLst/>
          </a:prstGeom>
          <a:blipFill>
            <a:blip r:embed="rId3"/>
            <a:tile tx="0" ty="0" sx="100000" sy="100000" flip="none" algn="tl"/>
          </a:blipFill>
        </p:spPr>
        <p:txBody>
          <a:bodyPr wrap="square">
            <a:spAutoFit/>
          </a:bodyPr>
          <a:lstStyle/>
          <a:p>
            <a:pPr algn="ctr"/>
            <a:r>
              <a:rPr lang="es-ES" dirty="0">
                <a:solidFill>
                  <a:prstClr val="black"/>
                </a:solidFill>
              </a:rPr>
              <a:t>Notamos que esta iglesia está fuertemente vinculada al estado secular</a:t>
            </a:r>
            <a:r>
              <a:rPr lang="es-ES" dirty="0">
                <a:solidFill>
                  <a:prstClr val="black"/>
                </a:solidFill>
              </a:rPr>
              <a:t>.</a:t>
            </a:r>
          </a:p>
          <a:p>
            <a:pPr algn="ctr"/>
            <a:r>
              <a:rPr lang="es-ES" dirty="0">
                <a:solidFill>
                  <a:prstClr val="black"/>
                </a:solidFill>
              </a:rPr>
              <a:t> Nota: Contrario a lo que dijo Jesús: «</a:t>
            </a:r>
            <a:r>
              <a:rPr lang="es-ES" i="1" dirty="0">
                <a:solidFill>
                  <a:srgbClr val="0070C0"/>
                </a:solidFill>
              </a:rPr>
              <a:t>Mi reino no es de este mundo</a:t>
            </a:r>
            <a:r>
              <a:rPr lang="es-ES" dirty="0">
                <a:solidFill>
                  <a:prstClr val="black"/>
                </a:solidFill>
              </a:rPr>
              <a:t>»</a:t>
            </a:r>
          </a:p>
          <a:p>
            <a:pPr algn="ctr"/>
            <a:r>
              <a:rPr lang="es-ES" b="1" dirty="0">
                <a:solidFill>
                  <a:srgbClr val="FF0000"/>
                </a:solidFill>
              </a:rPr>
              <a:t> (Juan 18:36). </a:t>
            </a:r>
            <a:endParaRPr lang="es-ES" b="1" dirty="0">
              <a:solidFill>
                <a:srgbClr val="FF0000"/>
              </a:solidFill>
            </a:endParaRPr>
          </a:p>
        </p:txBody>
      </p:sp>
      <p:pic>
        <p:nvPicPr>
          <p:cNvPr id="3074" name="Picture 2" descr="http://t0.gstatic.com/images?q=tbn:ANd9GcQjuFGpbJGqCpuCOY5Bfo6qJRlyJHa4c8RgDF1-_pyoavd1UT3J"/>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552" y="548679"/>
            <a:ext cx="2664296" cy="294702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t3.gstatic.com/images?q=tbn:ANd9GcTo78vYoZviyElssC6ezZhH_lFfkYdZiCgNaSSOuqFiCM-qDZT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00192" y="548680"/>
            <a:ext cx="2376264" cy="29470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3906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ppt_w</p:attrName>
                                        </p:attrNameLst>
                                      </p:cBhvr>
                                      <p:tavLst>
                                        <p:tav tm="0">
                                          <p:val>
                                            <p:fltVal val="0"/>
                                          </p:val>
                                        </p:tav>
                                        <p:tav tm="100000">
                                          <p:val>
                                            <p:strVal val="#ppt_w"/>
                                          </p:val>
                                        </p:tav>
                                      </p:tavLst>
                                    </p:anim>
                                    <p:anim calcmode="lin" valueType="num">
                                      <p:cBhvr>
                                        <p:cTn id="8" dur="1000" fill="hold"/>
                                        <p:tgtEl>
                                          <p:spTgt spid="3074"/>
                                        </p:tgtEl>
                                        <p:attrNameLst>
                                          <p:attrName>ppt_h</p:attrName>
                                        </p:attrNameLst>
                                      </p:cBhvr>
                                      <p:tavLst>
                                        <p:tav tm="0">
                                          <p:val>
                                            <p:fltVal val="0"/>
                                          </p:val>
                                        </p:tav>
                                        <p:tav tm="100000">
                                          <p:val>
                                            <p:strVal val="#ppt_h"/>
                                          </p:val>
                                        </p:tav>
                                      </p:tavLst>
                                    </p:anim>
                                    <p:anim calcmode="lin" valueType="num">
                                      <p:cBhvr>
                                        <p:cTn id="9" dur="1000" fill="hold"/>
                                        <p:tgtEl>
                                          <p:spTgt spid="3074"/>
                                        </p:tgtEl>
                                        <p:attrNameLst>
                                          <p:attrName>style.rotation</p:attrName>
                                        </p:attrNameLst>
                                      </p:cBhvr>
                                      <p:tavLst>
                                        <p:tav tm="0">
                                          <p:val>
                                            <p:fltVal val="90"/>
                                          </p:val>
                                        </p:tav>
                                        <p:tav tm="100000">
                                          <p:val>
                                            <p:fltVal val="0"/>
                                          </p:val>
                                        </p:tav>
                                      </p:tavLst>
                                    </p:anim>
                                    <p:animEffect transition="in" filter="fade">
                                      <p:cBhvr>
                                        <p:cTn id="10" dur="1000"/>
                                        <p:tgtEl>
                                          <p:spTgt spid="307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076"/>
                                        </p:tgtEl>
                                        <p:attrNameLst>
                                          <p:attrName>style.visibility</p:attrName>
                                        </p:attrNameLst>
                                      </p:cBhvr>
                                      <p:to>
                                        <p:strVal val="visible"/>
                                      </p:to>
                                    </p:set>
                                    <p:anim calcmode="lin" valueType="num">
                                      <p:cBhvr>
                                        <p:cTn id="15" dur="1000" fill="hold"/>
                                        <p:tgtEl>
                                          <p:spTgt spid="3076"/>
                                        </p:tgtEl>
                                        <p:attrNameLst>
                                          <p:attrName>ppt_w</p:attrName>
                                        </p:attrNameLst>
                                      </p:cBhvr>
                                      <p:tavLst>
                                        <p:tav tm="0">
                                          <p:val>
                                            <p:fltVal val="0"/>
                                          </p:val>
                                        </p:tav>
                                        <p:tav tm="100000">
                                          <p:val>
                                            <p:strVal val="#ppt_w"/>
                                          </p:val>
                                        </p:tav>
                                      </p:tavLst>
                                    </p:anim>
                                    <p:anim calcmode="lin" valueType="num">
                                      <p:cBhvr>
                                        <p:cTn id="16" dur="1000" fill="hold"/>
                                        <p:tgtEl>
                                          <p:spTgt spid="3076"/>
                                        </p:tgtEl>
                                        <p:attrNameLst>
                                          <p:attrName>ppt_h</p:attrName>
                                        </p:attrNameLst>
                                      </p:cBhvr>
                                      <p:tavLst>
                                        <p:tav tm="0">
                                          <p:val>
                                            <p:fltVal val="0"/>
                                          </p:val>
                                        </p:tav>
                                        <p:tav tm="100000">
                                          <p:val>
                                            <p:strVal val="#ppt_h"/>
                                          </p:val>
                                        </p:tav>
                                      </p:tavLst>
                                    </p:anim>
                                    <p:anim calcmode="lin" valueType="num">
                                      <p:cBhvr>
                                        <p:cTn id="17" dur="1000" fill="hold"/>
                                        <p:tgtEl>
                                          <p:spTgt spid="3076"/>
                                        </p:tgtEl>
                                        <p:attrNameLst>
                                          <p:attrName>style.rotation</p:attrName>
                                        </p:attrNameLst>
                                      </p:cBhvr>
                                      <p:tavLst>
                                        <p:tav tm="0">
                                          <p:val>
                                            <p:fltVal val="90"/>
                                          </p:val>
                                        </p:tav>
                                        <p:tav tm="100000">
                                          <p:val>
                                            <p:fltVal val="0"/>
                                          </p:val>
                                        </p:tav>
                                      </p:tavLst>
                                    </p:anim>
                                    <p:animEffect transition="in" filter="fade">
                                      <p:cBhvr>
                                        <p:cTn id="18" dur="1000"/>
                                        <p:tgtEl>
                                          <p:spTgt spid="3076"/>
                                        </p:tgtEl>
                                      </p:cBhvr>
                                    </p:animEffect>
                                  </p:childTnLst>
                                </p:cTn>
                              </p:par>
                            </p:childTnLst>
                          </p:cTn>
                        </p:par>
                      </p:childTnLst>
                    </p:cTn>
                  </p:par>
                  <p:par>
                    <p:cTn id="19" fill="hold">
                      <p:stCondLst>
                        <p:cond delay="indefinite"/>
                      </p:stCondLst>
                      <p:childTnLst>
                        <p:par>
                          <p:cTn id="20" fill="hold">
                            <p:stCondLst>
                              <p:cond delay="0"/>
                            </p:stCondLst>
                            <p:childTnLst>
                              <p:par>
                                <p:cTn id="21" presetID="26" presetClass="entr" presetSubtype="0" fill="hold" grpId="0" nodeType="clickEffect">
                                  <p:stCondLst>
                                    <p:cond delay="0"/>
                                  </p:stCondLst>
                                  <p:childTnLst>
                                    <p:set>
                                      <p:cBhvr>
                                        <p:cTn id="22" dur="1" fill="hold">
                                          <p:stCondLst>
                                            <p:cond delay="0"/>
                                          </p:stCondLst>
                                        </p:cTn>
                                        <p:tgtEl>
                                          <p:spTgt spid="3">
                                            <p:bg/>
                                          </p:spTgt>
                                        </p:tgtEl>
                                        <p:attrNameLst>
                                          <p:attrName>style.visibility</p:attrName>
                                        </p:attrNameLst>
                                      </p:cBhvr>
                                      <p:to>
                                        <p:strVal val="visible"/>
                                      </p:to>
                                    </p:set>
                                    <p:animEffect transition="in" filter="wipe(down)">
                                      <p:cBhvr>
                                        <p:cTn id="23" dur="580">
                                          <p:stCondLst>
                                            <p:cond delay="0"/>
                                          </p:stCondLst>
                                        </p:cTn>
                                        <p:tgtEl>
                                          <p:spTgt spid="3">
                                            <p:bg/>
                                          </p:spTgt>
                                        </p:tgtEl>
                                      </p:cBhvr>
                                    </p:animEffect>
                                    <p:anim calcmode="lin" valueType="num">
                                      <p:cBhvr>
                                        <p:cTn id="24" dur="1822" tmFilter="0,0; 0.14,0.36; 0.43,0.73; 0.71,0.91; 1.0,1.0">
                                          <p:stCondLst>
                                            <p:cond delay="0"/>
                                          </p:stCondLst>
                                        </p:cTn>
                                        <p:tgtEl>
                                          <p:spTgt spid="3">
                                            <p:bg/>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bg/>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bg/>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bg/>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bg/>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bg/>
                                          </p:spTgt>
                                        </p:tgtEl>
                                      </p:cBhvr>
                                      <p:to x="100000" y="60000"/>
                                    </p:animScale>
                                    <p:animScale>
                                      <p:cBhvr>
                                        <p:cTn id="30" dur="166" decel="50000">
                                          <p:stCondLst>
                                            <p:cond delay="676"/>
                                          </p:stCondLst>
                                        </p:cTn>
                                        <p:tgtEl>
                                          <p:spTgt spid="3">
                                            <p:bg/>
                                          </p:spTgt>
                                        </p:tgtEl>
                                      </p:cBhvr>
                                      <p:to x="100000" y="100000"/>
                                    </p:animScale>
                                    <p:animScale>
                                      <p:cBhvr>
                                        <p:cTn id="31" dur="26">
                                          <p:stCondLst>
                                            <p:cond delay="1312"/>
                                          </p:stCondLst>
                                        </p:cTn>
                                        <p:tgtEl>
                                          <p:spTgt spid="3">
                                            <p:bg/>
                                          </p:spTgt>
                                        </p:tgtEl>
                                      </p:cBhvr>
                                      <p:to x="100000" y="80000"/>
                                    </p:animScale>
                                    <p:animScale>
                                      <p:cBhvr>
                                        <p:cTn id="32" dur="166" decel="50000">
                                          <p:stCondLst>
                                            <p:cond delay="1338"/>
                                          </p:stCondLst>
                                        </p:cTn>
                                        <p:tgtEl>
                                          <p:spTgt spid="3">
                                            <p:bg/>
                                          </p:spTgt>
                                        </p:tgtEl>
                                      </p:cBhvr>
                                      <p:to x="100000" y="100000"/>
                                    </p:animScale>
                                    <p:animScale>
                                      <p:cBhvr>
                                        <p:cTn id="33" dur="26">
                                          <p:stCondLst>
                                            <p:cond delay="1642"/>
                                          </p:stCondLst>
                                        </p:cTn>
                                        <p:tgtEl>
                                          <p:spTgt spid="3">
                                            <p:bg/>
                                          </p:spTgt>
                                        </p:tgtEl>
                                      </p:cBhvr>
                                      <p:to x="100000" y="90000"/>
                                    </p:animScale>
                                    <p:animScale>
                                      <p:cBhvr>
                                        <p:cTn id="34" dur="166" decel="50000">
                                          <p:stCondLst>
                                            <p:cond delay="1668"/>
                                          </p:stCondLst>
                                        </p:cTn>
                                        <p:tgtEl>
                                          <p:spTgt spid="3">
                                            <p:bg/>
                                          </p:spTgt>
                                        </p:tgtEl>
                                      </p:cBhvr>
                                      <p:to x="100000" y="100000"/>
                                    </p:animScale>
                                    <p:animScale>
                                      <p:cBhvr>
                                        <p:cTn id="35" dur="26">
                                          <p:stCondLst>
                                            <p:cond delay="1808"/>
                                          </p:stCondLst>
                                        </p:cTn>
                                        <p:tgtEl>
                                          <p:spTgt spid="3">
                                            <p:bg/>
                                          </p:spTgt>
                                        </p:tgtEl>
                                      </p:cBhvr>
                                      <p:to x="100000" y="95000"/>
                                    </p:animScale>
                                    <p:animScale>
                                      <p:cBhvr>
                                        <p:cTn id="36" dur="166" decel="50000">
                                          <p:stCondLst>
                                            <p:cond delay="1834"/>
                                          </p:stCondLst>
                                        </p:cTn>
                                        <p:tgtEl>
                                          <p:spTgt spid="3">
                                            <p:bg/>
                                          </p:spTgt>
                                        </p:tgtEl>
                                      </p:cBhvr>
                                      <p:to x="100000" y="100000"/>
                                    </p:animScale>
                                  </p:childTnLst>
                                </p:cTn>
                              </p:par>
                            </p:childTnLst>
                          </p:cTn>
                        </p:par>
                      </p:childTnLst>
                    </p:cTn>
                  </p:par>
                  <p:par>
                    <p:cTn id="37" fill="hold">
                      <p:stCondLst>
                        <p:cond delay="indefinite"/>
                      </p:stCondLst>
                      <p:childTnLst>
                        <p:par>
                          <p:cTn id="38" fill="hold">
                            <p:stCondLst>
                              <p:cond delay="0"/>
                            </p:stCondLst>
                            <p:childTnLst>
                              <p:par>
                                <p:cTn id="39" presetID="26" presetClass="entr" presetSubtype="0" fill="hold" grpId="0" nodeType="clickEffect">
                                  <p:stCondLst>
                                    <p:cond delay="0"/>
                                  </p:stCondLst>
                                  <p:childTnLst>
                                    <p:set>
                                      <p:cBhvr>
                                        <p:cTn id="40" dur="1" fill="hold">
                                          <p:stCondLst>
                                            <p:cond delay="0"/>
                                          </p:stCondLst>
                                        </p:cTn>
                                        <p:tgtEl>
                                          <p:spTgt spid="3">
                                            <p:txEl>
                                              <p:pRg st="1" end="1"/>
                                            </p:txEl>
                                          </p:spTgt>
                                        </p:tgtEl>
                                        <p:attrNameLst>
                                          <p:attrName>style.visibility</p:attrName>
                                        </p:attrNameLst>
                                      </p:cBhvr>
                                      <p:to>
                                        <p:strVal val="visible"/>
                                      </p:to>
                                    </p:set>
                                    <p:animEffect transition="in" filter="wipe(down)">
                                      <p:cBhvr>
                                        <p:cTn id="41" dur="580">
                                          <p:stCondLst>
                                            <p:cond delay="0"/>
                                          </p:stCondLst>
                                        </p:cTn>
                                        <p:tgtEl>
                                          <p:spTgt spid="3">
                                            <p:txEl>
                                              <p:pRg st="1" end="1"/>
                                            </p:txEl>
                                          </p:spTgt>
                                        </p:tgtEl>
                                      </p:cBhvr>
                                    </p:animEffect>
                                    <p:anim calcmode="lin" valueType="num">
                                      <p:cBhvr>
                                        <p:cTn id="42"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47" dur="26">
                                          <p:stCondLst>
                                            <p:cond delay="650"/>
                                          </p:stCondLst>
                                        </p:cTn>
                                        <p:tgtEl>
                                          <p:spTgt spid="3">
                                            <p:txEl>
                                              <p:pRg st="1" end="1"/>
                                            </p:txEl>
                                          </p:spTgt>
                                        </p:tgtEl>
                                      </p:cBhvr>
                                      <p:to x="100000" y="60000"/>
                                    </p:animScale>
                                    <p:animScale>
                                      <p:cBhvr>
                                        <p:cTn id="48" dur="166" decel="50000">
                                          <p:stCondLst>
                                            <p:cond delay="676"/>
                                          </p:stCondLst>
                                        </p:cTn>
                                        <p:tgtEl>
                                          <p:spTgt spid="3">
                                            <p:txEl>
                                              <p:pRg st="1" end="1"/>
                                            </p:txEl>
                                          </p:spTgt>
                                        </p:tgtEl>
                                      </p:cBhvr>
                                      <p:to x="100000" y="100000"/>
                                    </p:animScale>
                                    <p:animScale>
                                      <p:cBhvr>
                                        <p:cTn id="49" dur="26">
                                          <p:stCondLst>
                                            <p:cond delay="1312"/>
                                          </p:stCondLst>
                                        </p:cTn>
                                        <p:tgtEl>
                                          <p:spTgt spid="3">
                                            <p:txEl>
                                              <p:pRg st="1" end="1"/>
                                            </p:txEl>
                                          </p:spTgt>
                                        </p:tgtEl>
                                      </p:cBhvr>
                                      <p:to x="100000" y="80000"/>
                                    </p:animScale>
                                    <p:animScale>
                                      <p:cBhvr>
                                        <p:cTn id="50" dur="166" decel="50000">
                                          <p:stCondLst>
                                            <p:cond delay="1338"/>
                                          </p:stCondLst>
                                        </p:cTn>
                                        <p:tgtEl>
                                          <p:spTgt spid="3">
                                            <p:txEl>
                                              <p:pRg st="1" end="1"/>
                                            </p:txEl>
                                          </p:spTgt>
                                        </p:tgtEl>
                                      </p:cBhvr>
                                      <p:to x="100000" y="100000"/>
                                    </p:animScale>
                                    <p:animScale>
                                      <p:cBhvr>
                                        <p:cTn id="51" dur="26">
                                          <p:stCondLst>
                                            <p:cond delay="1642"/>
                                          </p:stCondLst>
                                        </p:cTn>
                                        <p:tgtEl>
                                          <p:spTgt spid="3">
                                            <p:txEl>
                                              <p:pRg st="1" end="1"/>
                                            </p:txEl>
                                          </p:spTgt>
                                        </p:tgtEl>
                                      </p:cBhvr>
                                      <p:to x="100000" y="90000"/>
                                    </p:animScale>
                                    <p:animScale>
                                      <p:cBhvr>
                                        <p:cTn id="52" dur="166" decel="50000">
                                          <p:stCondLst>
                                            <p:cond delay="1668"/>
                                          </p:stCondLst>
                                        </p:cTn>
                                        <p:tgtEl>
                                          <p:spTgt spid="3">
                                            <p:txEl>
                                              <p:pRg st="1" end="1"/>
                                            </p:txEl>
                                          </p:spTgt>
                                        </p:tgtEl>
                                      </p:cBhvr>
                                      <p:to x="100000" y="100000"/>
                                    </p:animScale>
                                    <p:animScale>
                                      <p:cBhvr>
                                        <p:cTn id="53" dur="26">
                                          <p:stCondLst>
                                            <p:cond delay="1808"/>
                                          </p:stCondLst>
                                        </p:cTn>
                                        <p:tgtEl>
                                          <p:spTgt spid="3">
                                            <p:txEl>
                                              <p:pRg st="1" end="1"/>
                                            </p:txEl>
                                          </p:spTgt>
                                        </p:tgtEl>
                                      </p:cBhvr>
                                      <p:to x="100000" y="95000"/>
                                    </p:animScale>
                                    <p:animScale>
                                      <p:cBhvr>
                                        <p:cTn id="54" dur="166" decel="50000">
                                          <p:stCondLst>
                                            <p:cond delay="1834"/>
                                          </p:stCondLst>
                                        </p:cTn>
                                        <p:tgtEl>
                                          <p:spTgt spid="3">
                                            <p:txEl>
                                              <p:pRg st="1" end="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530352"/>
            <a:ext cx="8183880" cy="2682624"/>
          </a:xfrm>
          <a:blipFill>
            <a:blip r:embed="rId2"/>
            <a:tile tx="0" ty="0" sx="100000" sy="100000" flip="none" algn="tl"/>
          </a:blipFill>
        </p:spPr>
        <p:txBody>
          <a:bodyPr>
            <a:normAutofit fontScale="85000" lnSpcReduction="20000"/>
          </a:bodyPr>
          <a:lstStyle/>
          <a:p>
            <a:pPr marL="0" indent="0" algn="ctr">
              <a:buNone/>
            </a:pPr>
            <a:r>
              <a:rPr lang="es-ES" dirty="0"/>
              <a:t>Frente a esta situación nos hacemos barias preguntas. </a:t>
            </a:r>
          </a:p>
          <a:p>
            <a:pPr marL="0" indent="0">
              <a:buNone/>
            </a:pPr>
            <a:endParaRPr lang="es-ES" dirty="0" smtClean="0"/>
          </a:p>
          <a:p>
            <a:pPr marL="0" indent="0">
              <a:buNone/>
            </a:pPr>
            <a:r>
              <a:rPr lang="es-ES" dirty="0" smtClean="0"/>
              <a:t>1</a:t>
            </a:r>
            <a:r>
              <a:rPr lang="es-ES" dirty="0"/>
              <a:t>) ¿Qué hay detrás de esta situación? </a:t>
            </a:r>
          </a:p>
          <a:p>
            <a:pPr marL="0" indent="0">
              <a:buNone/>
            </a:pPr>
            <a:r>
              <a:rPr lang="es-ES" dirty="0"/>
              <a:t>2) ¿Es bíblica esta relación entre el estado secular-político y la iglesia?</a:t>
            </a:r>
          </a:p>
          <a:p>
            <a:pPr marL="0" indent="0">
              <a:buNone/>
            </a:pPr>
            <a:r>
              <a:rPr lang="es-ES" dirty="0"/>
              <a:t>3) ¿Contiene el libro de Apocalipsis profecías al respecto</a:t>
            </a:r>
            <a:r>
              <a:rPr lang="es-ES" dirty="0" smtClean="0"/>
              <a:t>?</a:t>
            </a:r>
          </a:p>
        </p:txBody>
      </p:sp>
      <p:sp>
        <p:nvSpPr>
          <p:cNvPr id="2" name="1 Rectángulo"/>
          <p:cNvSpPr/>
          <p:nvPr/>
        </p:nvSpPr>
        <p:spPr>
          <a:xfrm>
            <a:off x="467544" y="3356992"/>
            <a:ext cx="6300192" cy="2554545"/>
          </a:xfrm>
          <a:prstGeom prst="rect">
            <a:avLst/>
          </a:prstGeom>
        </p:spPr>
        <p:txBody>
          <a:bodyPr wrap="square">
            <a:spAutoFit/>
          </a:bodyPr>
          <a:lstStyle/>
          <a:p>
            <a:pPr algn="ctr"/>
            <a:r>
              <a:rPr lang="es-ES" sz="2000" dirty="0">
                <a:solidFill>
                  <a:prstClr val="black"/>
                </a:solidFill>
              </a:rPr>
              <a:t>Con toda seguridad, es el </a:t>
            </a:r>
            <a:r>
              <a:rPr lang="es-ES" sz="2000" dirty="0">
                <a:solidFill>
                  <a:prstClr val="black"/>
                </a:solidFill>
              </a:rPr>
              <a:t>cumplimiento </a:t>
            </a:r>
            <a:r>
              <a:rPr lang="es-ES" sz="2000" dirty="0">
                <a:solidFill>
                  <a:prstClr val="black"/>
                </a:solidFill>
              </a:rPr>
              <a:t>de </a:t>
            </a:r>
            <a:r>
              <a:rPr lang="es-ES" sz="2000" dirty="0">
                <a:solidFill>
                  <a:srgbClr val="FF0000"/>
                </a:solidFill>
              </a:rPr>
              <a:t>Daniel 2:42,43</a:t>
            </a:r>
            <a:r>
              <a:rPr lang="es-ES" sz="2000" dirty="0">
                <a:solidFill>
                  <a:prstClr val="black"/>
                </a:solidFill>
              </a:rPr>
              <a:t>. Donde la «</a:t>
            </a:r>
            <a:r>
              <a:rPr lang="es-ES" sz="2000" i="1" dirty="0">
                <a:solidFill>
                  <a:srgbClr val="0070C0"/>
                </a:solidFill>
              </a:rPr>
              <a:t>arcilla</a:t>
            </a:r>
            <a:r>
              <a:rPr lang="es-ES" sz="2000" dirty="0">
                <a:solidFill>
                  <a:prstClr val="black"/>
                </a:solidFill>
              </a:rPr>
              <a:t>» la religión se une con el «</a:t>
            </a:r>
            <a:r>
              <a:rPr lang="es-ES" sz="2000" i="1" dirty="0">
                <a:solidFill>
                  <a:srgbClr val="0070C0"/>
                </a:solidFill>
              </a:rPr>
              <a:t>hierro</a:t>
            </a:r>
            <a:r>
              <a:rPr lang="es-ES" sz="2000" dirty="0">
                <a:solidFill>
                  <a:prstClr val="black"/>
                </a:solidFill>
              </a:rPr>
              <a:t>», poder político formando un matrimonio. Lo que sucedió en el pasado se repetirá en el futuro, cuando la segunda bestia Estados Unidos, </a:t>
            </a:r>
            <a:r>
              <a:rPr lang="es-ES" sz="2000" i="1" dirty="0">
                <a:solidFill>
                  <a:srgbClr val="0070C0"/>
                </a:solidFill>
              </a:rPr>
              <a:t>poder político</a:t>
            </a:r>
            <a:r>
              <a:rPr lang="es-ES" sz="2000" dirty="0">
                <a:solidFill>
                  <a:prstClr val="black"/>
                </a:solidFill>
              </a:rPr>
              <a:t>, apoye a la primera bestia el papado, </a:t>
            </a:r>
            <a:r>
              <a:rPr lang="es-ES" sz="2000" i="1" dirty="0">
                <a:solidFill>
                  <a:srgbClr val="0070C0"/>
                </a:solidFill>
              </a:rPr>
              <a:t>poder religioso</a:t>
            </a:r>
            <a:r>
              <a:rPr lang="es-ES" sz="2000" dirty="0">
                <a:solidFill>
                  <a:prstClr val="black"/>
                </a:solidFill>
              </a:rPr>
              <a:t> </a:t>
            </a:r>
            <a:r>
              <a:rPr lang="es-ES" sz="2000" dirty="0">
                <a:solidFill>
                  <a:srgbClr val="FF0000"/>
                </a:solidFill>
              </a:rPr>
              <a:t>(Apoc.13:11-17). </a:t>
            </a:r>
          </a:p>
        </p:txBody>
      </p:sp>
      <p:pic>
        <p:nvPicPr>
          <p:cNvPr id="1026" name="Picture 2" descr="http://t0.gstatic.com/images?q=tbn:ANd9GcTvzPIfK2Nr797j5QR4hzTU4SDG7tzOg1_Dvy9ZOH0MOHFzwom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48264" y="3356993"/>
            <a:ext cx="2030288" cy="25545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2102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80">
                                          <p:stCondLst>
                                            <p:cond delay="0"/>
                                          </p:stCondLst>
                                        </p:cTn>
                                        <p:tgtEl>
                                          <p:spTgt spid="3">
                                            <p:bg/>
                                          </p:spTgt>
                                        </p:tgtEl>
                                      </p:cBhvr>
                                    </p:animEffect>
                                    <p:anim calcmode="lin" valueType="num">
                                      <p:cBhvr>
                                        <p:cTn id="8" dur="1822" tmFilter="0,0; 0.14,0.36; 0.43,0.73; 0.71,0.91; 1.0,1.0">
                                          <p:stCondLst>
                                            <p:cond delay="0"/>
                                          </p:stCondLst>
                                        </p:cTn>
                                        <p:tgtEl>
                                          <p:spTgt spid="3">
                                            <p:bg/>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bg/>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bg/>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bg/>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bg/>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bg/>
                                          </p:spTgt>
                                        </p:tgtEl>
                                      </p:cBhvr>
                                      <p:to x="100000" y="60000"/>
                                    </p:animScale>
                                    <p:animScale>
                                      <p:cBhvr>
                                        <p:cTn id="14" dur="166" decel="50000">
                                          <p:stCondLst>
                                            <p:cond delay="676"/>
                                          </p:stCondLst>
                                        </p:cTn>
                                        <p:tgtEl>
                                          <p:spTgt spid="3">
                                            <p:bg/>
                                          </p:spTgt>
                                        </p:tgtEl>
                                      </p:cBhvr>
                                      <p:to x="100000" y="100000"/>
                                    </p:animScale>
                                    <p:animScale>
                                      <p:cBhvr>
                                        <p:cTn id="15" dur="26">
                                          <p:stCondLst>
                                            <p:cond delay="1312"/>
                                          </p:stCondLst>
                                        </p:cTn>
                                        <p:tgtEl>
                                          <p:spTgt spid="3">
                                            <p:bg/>
                                          </p:spTgt>
                                        </p:tgtEl>
                                      </p:cBhvr>
                                      <p:to x="100000" y="80000"/>
                                    </p:animScale>
                                    <p:animScale>
                                      <p:cBhvr>
                                        <p:cTn id="16" dur="166" decel="50000">
                                          <p:stCondLst>
                                            <p:cond delay="1338"/>
                                          </p:stCondLst>
                                        </p:cTn>
                                        <p:tgtEl>
                                          <p:spTgt spid="3">
                                            <p:bg/>
                                          </p:spTgt>
                                        </p:tgtEl>
                                      </p:cBhvr>
                                      <p:to x="100000" y="100000"/>
                                    </p:animScale>
                                    <p:animScale>
                                      <p:cBhvr>
                                        <p:cTn id="17" dur="26">
                                          <p:stCondLst>
                                            <p:cond delay="1642"/>
                                          </p:stCondLst>
                                        </p:cTn>
                                        <p:tgtEl>
                                          <p:spTgt spid="3">
                                            <p:bg/>
                                          </p:spTgt>
                                        </p:tgtEl>
                                      </p:cBhvr>
                                      <p:to x="100000" y="90000"/>
                                    </p:animScale>
                                    <p:animScale>
                                      <p:cBhvr>
                                        <p:cTn id="18" dur="166" decel="50000">
                                          <p:stCondLst>
                                            <p:cond delay="1668"/>
                                          </p:stCondLst>
                                        </p:cTn>
                                        <p:tgtEl>
                                          <p:spTgt spid="3">
                                            <p:bg/>
                                          </p:spTgt>
                                        </p:tgtEl>
                                      </p:cBhvr>
                                      <p:to x="100000" y="100000"/>
                                    </p:animScale>
                                    <p:animScale>
                                      <p:cBhvr>
                                        <p:cTn id="19" dur="26">
                                          <p:stCondLst>
                                            <p:cond delay="1808"/>
                                          </p:stCondLst>
                                        </p:cTn>
                                        <p:tgtEl>
                                          <p:spTgt spid="3">
                                            <p:bg/>
                                          </p:spTgt>
                                        </p:tgtEl>
                                      </p:cBhvr>
                                      <p:to x="100000" y="95000"/>
                                    </p:animScale>
                                    <p:animScale>
                                      <p:cBhvr>
                                        <p:cTn id="20" dur="166" decel="50000">
                                          <p:stCondLst>
                                            <p:cond delay="1834"/>
                                          </p:stCondLst>
                                        </p:cTn>
                                        <p:tgtEl>
                                          <p:spTgt spid="3">
                                            <p:bg/>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wipe(down)">
                                      <p:cBhvr>
                                        <p:cTn id="25" dur="580">
                                          <p:stCondLst>
                                            <p:cond delay="0"/>
                                          </p:stCondLst>
                                        </p:cTn>
                                        <p:tgtEl>
                                          <p:spTgt spid="3">
                                            <p:txEl>
                                              <p:pRg st="0" end="0"/>
                                            </p:txEl>
                                          </p:spTgt>
                                        </p:tgtEl>
                                      </p:cBhvr>
                                    </p:animEffect>
                                    <p:anim calcmode="lin" valueType="num">
                                      <p:cBhvr>
                                        <p:cTn id="26"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0" end="0"/>
                                            </p:txEl>
                                          </p:spTgt>
                                        </p:tgtEl>
                                      </p:cBhvr>
                                      <p:to x="100000" y="60000"/>
                                    </p:animScale>
                                    <p:animScale>
                                      <p:cBhvr>
                                        <p:cTn id="32" dur="166" decel="50000">
                                          <p:stCondLst>
                                            <p:cond delay="676"/>
                                          </p:stCondLst>
                                        </p:cTn>
                                        <p:tgtEl>
                                          <p:spTgt spid="3">
                                            <p:txEl>
                                              <p:pRg st="0" end="0"/>
                                            </p:txEl>
                                          </p:spTgt>
                                        </p:tgtEl>
                                      </p:cBhvr>
                                      <p:to x="100000" y="100000"/>
                                    </p:animScale>
                                    <p:animScale>
                                      <p:cBhvr>
                                        <p:cTn id="33" dur="26">
                                          <p:stCondLst>
                                            <p:cond delay="1312"/>
                                          </p:stCondLst>
                                        </p:cTn>
                                        <p:tgtEl>
                                          <p:spTgt spid="3">
                                            <p:txEl>
                                              <p:pRg st="0" end="0"/>
                                            </p:txEl>
                                          </p:spTgt>
                                        </p:tgtEl>
                                      </p:cBhvr>
                                      <p:to x="100000" y="80000"/>
                                    </p:animScale>
                                    <p:animScale>
                                      <p:cBhvr>
                                        <p:cTn id="34" dur="166" decel="50000">
                                          <p:stCondLst>
                                            <p:cond delay="1338"/>
                                          </p:stCondLst>
                                        </p:cTn>
                                        <p:tgtEl>
                                          <p:spTgt spid="3">
                                            <p:txEl>
                                              <p:pRg st="0" end="0"/>
                                            </p:txEl>
                                          </p:spTgt>
                                        </p:tgtEl>
                                      </p:cBhvr>
                                      <p:to x="100000" y="100000"/>
                                    </p:animScale>
                                    <p:animScale>
                                      <p:cBhvr>
                                        <p:cTn id="35" dur="26">
                                          <p:stCondLst>
                                            <p:cond delay="1642"/>
                                          </p:stCondLst>
                                        </p:cTn>
                                        <p:tgtEl>
                                          <p:spTgt spid="3">
                                            <p:txEl>
                                              <p:pRg st="0" end="0"/>
                                            </p:txEl>
                                          </p:spTgt>
                                        </p:tgtEl>
                                      </p:cBhvr>
                                      <p:to x="100000" y="90000"/>
                                    </p:animScale>
                                    <p:animScale>
                                      <p:cBhvr>
                                        <p:cTn id="36" dur="166" decel="50000">
                                          <p:stCondLst>
                                            <p:cond delay="1668"/>
                                          </p:stCondLst>
                                        </p:cTn>
                                        <p:tgtEl>
                                          <p:spTgt spid="3">
                                            <p:txEl>
                                              <p:pRg st="0" end="0"/>
                                            </p:txEl>
                                          </p:spTgt>
                                        </p:tgtEl>
                                      </p:cBhvr>
                                      <p:to x="100000" y="100000"/>
                                    </p:animScale>
                                    <p:animScale>
                                      <p:cBhvr>
                                        <p:cTn id="37" dur="26">
                                          <p:stCondLst>
                                            <p:cond delay="1808"/>
                                          </p:stCondLst>
                                        </p:cTn>
                                        <p:tgtEl>
                                          <p:spTgt spid="3">
                                            <p:txEl>
                                              <p:pRg st="0" end="0"/>
                                            </p:txEl>
                                          </p:spTgt>
                                        </p:tgtEl>
                                      </p:cBhvr>
                                      <p:to x="100000" y="95000"/>
                                    </p:animScale>
                                    <p:animScale>
                                      <p:cBhvr>
                                        <p:cTn id="38" dur="166" decel="50000">
                                          <p:stCondLst>
                                            <p:cond delay="1834"/>
                                          </p:stCondLst>
                                        </p:cTn>
                                        <p:tgtEl>
                                          <p:spTgt spid="3">
                                            <p:txEl>
                                              <p:pRg st="0" end="0"/>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2" end="2"/>
                                            </p:txEl>
                                          </p:spTgt>
                                        </p:tgtEl>
                                        <p:attrNameLst>
                                          <p:attrName>style.visibility</p:attrName>
                                        </p:attrNameLst>
                                      </p:cBhvr>
                                      <p:to>
                                        <p:strVal val="visible"/>
                                      </p:to>
                                    </p:set>
                                    <p:animEffect transition="in" filter="wipe(down)">
                                      <p:cBhvr>
                                        <p:cTn id="43" dur="580">
                                          <p:stCondLst>
                                            <p:cond delay="0"/>
                                          </p:stCondLst>
                                        </p:cTn>
                                        <p:tgtEl>
                                          <p:spTgt spid="3">
                                            <p:txEl>
                                              <p:pRg st="2" end="2"/>
                                            </p:txEl>
                                          </p:spTgt>
                                        </p:tgtEl>
                                      </p:cBhvr>
                                    </p:animEffect>
                                    <p:anim calcmode="lin" valueType="num">
                                      <p:cBhvr>
                                        <p:cTn id="4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2" end="2"/>
                                            </p:txEl>
                                          </p:spTgt>
                                        </p:tgtEl>
                                      </p:cBhvr>
                                      <p:to x="100000" y="60000"/>
                                    </p:animScale>
                                    <p:animScale>
                                      <p:cBhvr>
                                        <p:cTn id="50" dur="166" decel="50000">
                                          <p:stCondLst>
                                            <p:cond delay="676"/>
                                          </p:stCondLst>
                                        </p:cTn>
                                        <p:tgtEl>
                                          <p:spTgt spid="3">
                                            <p:txEl>
                                              <p:pRg st="2" end="2"/>
                                            </p:txEl>
                                          </p:spTgt>
                                        </p:tgtEl>
                                      </p:cBhvr>
                                      <p:to x="100000" y="100000"/>
                                    </p:animScale>
                                    <p:animScale>
                                      <p:cBhvr>
                                        <p:cTn id="51" dur="26">
                                          <p:stCondLst>
                                            <p:cond delay="1312"/>
                                          </p:stCondLst>
                                        </p:cTn>
                                        <p:tgtEl>
                                          <p:spTgt spid="3">
                                            <p:txEl>
                                              <p:pRg st="2" end="2"/>
                                            </p:txEl>
                                          </p:spTgt>
                                        </p:tgtEl>
                                      </p:cBhvr>
                                      <p:to x="100000" y="80000"/>
                                    </p:animScale>
                                    <p:animScale>
                                      <p:cBhvr>
                                        <p:cTn id="52" dur="166" decel="50000">
                                          <p:stCondLst>
                                            <p:cond delay="1338"/>
                                          </p:stCondLst>
                                        </p:cTn>
                                        <p:tgtEl>
                                          <p:spTgt spid="3">
                                            <p:txEl>
                                              <p:pRg st="2" end="2"/>
                                            </p:txEl>
                                          </p:spTgt>
                                        </p:tgtEl>
                                      </p:cBhvr>
                                      <p:to x="100000" y="100000"/>
                                    </p:animScale>
                                    <p:animScale>
                                      <p:cBhvr>
                                        <p:cTn id="53" dur="26">
                                          <p:stCondLst>
                                            <p:cond delay="1642"/>
                                          </p:stCondLst>
                                        </p:cTn>
                                        <p:tgtEl>
                                          <p:spTgt spid="3">
                                            <p:txEl>
                                              <p:pRg st="2" end="2"/>
                                            </p:txEl>
                                          </p:spTgt>
                                        </p:tgtEl>
                                      </p:cBhvr>
                                      <p:to x="100000" y="90000"/>
                                    </p:animScale>
                                    <p:animScale>
                                      <p:cBhvr>
                                        <p:cTn id="54" dur="166" decel="50000">
                                          <p:stCondLst>
                                            <p:cond delay="1668"/>
                                          </p:stCondLst>
                                        </p:cTn>
                                        <p:tgtEl>
                                          <p:spTgt spid="3">
                                            <p:txEl>
                                              <p:pRg st="2" end="2"/>
                                            </p:txEl>
                                          </p:spTgt>
                                        </p:tgtEl>
                                      </p:cBhvr>
                                      <p:to x="100000" y="100000"/>
                                    </p:animScale>
                                    <p:animScale>
                                      <p:cBhvr>
                                        <p:cTn id="55" dur="26">
                                          <p:stCondLst>
                                            <p:cond delay="1808"/>
                                          </p:stCondLst>
                                        </p:cTn>
                                        <p:tgtEl>
                                          <p:spTgt spid="3">
                                            <p:txEl>
                                              <p:pRg st="2" end="2"/>
                                            </p:txEl>
                                          </p:spTgt>
                                        </p:tgtEl>
                                      </p:cBhvr>
                                      <p:to x="100000" y="95000"/>
                                    </p:animScale>
                                    <p:animScale>
                                      <p:cBhvr>
                                        <p:cTn id="56" dur="166" decel="50000">
                                          <p:stCondLst>
                                            <p:cond delay="1834"/>
                                          </p:stCondLst>
                                        </p:cTn>
                                        <p:tgtEl>
                                          <p:spTgt spid="3">
                                            <p:txEl>
                                              <p:pRg st="2" end="2"/>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3">
                                            <p:txEl>
                                              <p:pRg st="3" end="3"/>
                                            </p:txEl>
                                          </p:spTgt>
                                        </p:tgtEl>
                                        <p:attrNameLst>
                                          <p:attrName>style.visibility</p:attrName>
                                        </p:attrNameLst>
                                      </p:cBhvr>
                                      <p:to>
                                        <p:strVal val="visible"/>
                                      </p:to>
                                    </p:set>
                                    <p:animEffect transition="in" filter="wipe(down)">
                                      <p:cBhvr>
                                        <p:cTn id="61" dur="580">
                                          <p:stCondLst>
                                            <p:cond delay="0"/>
                                          </p:stCondLst>
                                        </p:cTn>
                                        <p:tgtEl>
                                          <p:spTgt spid="3">
                                            <p:txEl>
                                              <p:pRg st="3" end="3"/>
                                            </p:txEl>
                                          </p:spTgt>
                                        </p:tgtEl>
                                      </p:cBhvr>
                                    </p:animEffect>
                                    <p:anim calcmode="lin" valueType="num">
                                      <p:cBhvr>
                                        <p:cTn id="62"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3">
                                            <p:txEl>
                                              <p:pRg st="3" end="3"/>
                                            </p:txEl>
                                          </p:spTgt>
                                        </p:tgtEl>
                                      </p:cBhvr>
                                      <p:to x="100000" y="60000"/>
                                    </p:animScale>
                                    <p:animScale>
                                      <p:cBhvr>
                                        <p:cTn id="68" dur="166" decel="50000">
                                          <p:stCondLst>
                                            <p:cond delay="676"/>
                                          </p:stCondLst>
                                        </p:cTn>
                                        <p:tgtEl>
                                          <p:spTgt spid="3">
                                            <p:txEl>
                                              <p:pRg st="3" end="3"/>
                                            </p:txEl>
                                          </p:spTgt>
                                        </p:tgtEl>
                                      </p:cBhvr>
                                      <p:to x="100000" y="100000"/>
                                    </p:animScale>
                                    <p:animScale>
                                      <p:cBhvr>
                                        <p:cTn id="69" dur="26">
                                          <p:stCondLst>
                                            <p:cond delay="1312"/>
                                          </p:stCondLst>
                                        </p:cTn>
                                        <p:tgtEl>
                                          <p:spTgt spid="3">
                                            <p:txEl>
                                              <p:pRg st="3" end="3"/>
                                            </p:txEl>
                                          </p:spTgt>
                                        </p:tgtEl>
                                      </p:cBhvr>
                                      <p:to x="100000" y="80000"/>
                                    </p:animScale>
                                    <p:animScale>
                                      <p:cBhvr>
                                        <p:cTn id="70" dur="166" decel="50000">
                                          <p:stCondLst>
                                            <p:cond delay="1338"/>
                                          </p:stCondLst>
                                        </p:cTn>
                                        <p:tgtEl>
                                          <p:spTgt spid="3">
                                            <p:txEl>
                                              <p:pRg st="3" end="3"/>
                                            </p:txEl>
                                          </p:spTgt>
                                        </p:tgtEl>
                                      </p:cBhvr>
                                      <p:to x="100000" y="100000"/>
                                    </p:animScale>
                                    <p:animScale>
                                      <p:cBhvr>
                                        <p:cTn id="71" dur="26">
                                          <p:stCondLst>
                                            <p:cond delay="1642"/>
                                          </p:stCondLst>
                                        </p:cTn>
                                        <p:tgtEl>
                                          <p:spTgt spid="3">
                                            <p:txEl>
                                              <p:pRg st="3" end="3"/>
                                            </p:txEl>
                                          </p:spTgt>
                                        </p:tgtEl>
                                      </p:cBhvr>
                                      <p:to x="100000" y="90000"/>
                                    </p:animScale>
                                    <p:animScale>
                                      <p:cBhvr>
                                        <p:cTn id="72" dur="166" decel="50000">
                                          <p:stCondLst>
                                            <p:cond delay="1668"/>
                                          </p:stCondLst>
                                        </p:cTn>
                                        <p:tgtEl>
                                          <p:spTgt spid="3">
                                            <p:txEl>
                                              <p:pRg st="3" end="3"/>
                                            </p:txEl>
                                          </p:spTgt>
                                        </p:tgtEl>
                                      </p:cBhvr>
                                      <p:to x="100000" y="100000"/>
                                    </p:animScale>
                                    <p:animScale>
                                      <p:cBhvr>
                                        <p:cTn id="73" dur="26">
                                          <p:stCondLst>
                                            <p:cond delay="1808"/>
                                          </p:stCondLst>
                                        </p:cTn>
                                        <p:tgtEl>
                                          <p:spTgt spid="3">
                                            <p:txEl>
                                              <p:pRg st="3" end="3"/>
                                            </p:txEl>
                                          </p:spTgt>
                                        </p:tgtEl>
                                      </p:cBhvr>
                                      <p:to x="100000" y="95000"/>
                                    </p:animScale>
                                    <p:animScale>
                                      <p:cBhvr>
                                        <p:cTn id="74" dur="166" decel="50000">
                                          <p:stCondLst>
                                            <p:cond delay="1834"/>
                                          </p:stCondLst>
                                        </p:cTn>
                                        <p:tgtEl>
                                          <p:spTgt spid="3">
                                            <p:txEl>
                                              <p:pRg st="3" end="3"/>
                                            </p:txEl>
                                          </p:spTgt>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26" presetClass="entr" presetSubtype="0" fill="hold" grpId="0" nodeType="clickEffect">
                                  <p:stCondLst>
                                    <p:cond delay="0"/>
                                  </p:stCondLst>
                                  <p:childTnLst>
                                    <p:set>
                                      <p:cBhvr>
                                        <p:cTn id="78" dur="1" fill="hold">
                                          <p:stCondLst>
                                            <p:cond delay="0"/>
                                          </p:stCondLst>
                                        </p:cTn>
                                        <p:tgtEl>
                                          <p:spTgt spid="3">
                                            <p:txEl>
                                              <p:pRg st="4" end="4"/>
                                            </p:txEl>
                                          </p:spTgt>
                                        </p:tgtEl>
                                        <p:attrNameLst>
                                          <p:attrName>style.visibility</p:attrName>
                                        </p:attrNameLst>
                                      </p:cBhvr>
                                      <p:to>
                                        <p:strVal val="visible"/>
                                      </p:to>
                                    </p:set>
                                    <p:animEffect transition="in" filter="wipe(down)">
                                      <p:cBhvr>
                                        <p:cTn id="79" dur="580">
                                          <p:stCondLst>
                                            <p:cond delay="0"/>
                                          </p:stCondLst>
                                        </p:cTn>
                                        <p:tgtEl>
                                          <p:spTgt spid="3">
                                            <p:txEl>
                                              <p:pRg st="4" end="4"/>
                                            </p:txEl>
                                          </p:spTgt>
                                        </p:tgtEl>
                                      </p:cBhvr>
                                    </p:animEffect>
                                    <p:anim calcmode="lin" valueType="num">
                                      <p:cBhvr>
                                        <p:cTn id="80"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85" dur="26">
                                          <p:stCondLst>
                                            <p:cond delay="650"/>
                                          </p:stCondLst>
                                        </p:cTn>
                                        <p:tgtEl>
                                          <p:spTgt spid="3">
                                            <p:txEl>
                                              <p:pRg st="4" end="4"/>
                                            </p:txEl>
                                          </p:spTgt>
                                        </p:tgtEl>
                                      </p:cBhvr>
                                      <p:to x="100000" y="60000"/>
                                    </p:animScale>
                                    <p:animScale>
                                      <p:cBhvr>
                                        <p:cTn id="86" dur="166" decel="50000">
                                          <p:stCondLst>
                                            <p:cond delay="676"/>
                                          </p:stCondLst>
                                        </p:cTn>
                                        <p:tgtEl>
                                          <p:spTgt spid="3">
                                            <p:txEl>
                                              <p:pRg st="4" end="4"/>
                                            </p:txEl>
                                          </p:spTgt>
                                        </p:tgtEl>
                                      </p:cBhvr>
                                      <p:to x="100000" y="100000"/>
                                    </p:animScale>
                                    <p:animScale>
                                      <p:cBhvr>
                                        <p:cTn id="87" dur="26">
                                          <p:stCondLst>
                                            <p:cond delay="1312"/>
                                          </p:stCondLst>
                                        </p:cTn>
                                        <p:tgtEl>
                                          <p:spTgt spid="3">
                                            <p:txEl>
                                              <p:pRg st="4" end="4"/>
                                            </p:txEl>
                                          </p:spTgt>
                                        </p:tgtEl>
                                      </p:cBhvr>
                                      <p:to x="100000" y="80000"/>
                                    </p:animScale>
                                    <p:animScale>
                                      <p:cBhvr>
                                        <p:cTn id="88" dur="166" decel="50000">
                                          <p:stCondLst>
                                            <p:cond delay="1338"/>
                                          </p:stCondLst>
                                        </p:cTn>
                                        <p:tgtEl>
                                          <p:spTgt spid="3">
                                            <p:txEl>
                                              <p:pRg st="4" end="4"/>
                                            </p:txEl>
                                          </p:spTgt>
                                        </p:tgtEl>
                                      </p:cBhvr>
                                      <p:to x="100000" y="100000"/>
                                    </p:animScale>
                                    <p:animScale>
                                      <p:cBhvr>
                                        <p:cTn id="89" dur="26">
                                          <p:stCondLst>
                                            <p:cond delay="1642"/>
                                          </p:stCondLst>
                                        </p:cTn>
                                        <p:tgtEl>
                                          <p:spTgt spid="3">
                                            <p:txEl>
                                              <p:pRg st="4" end="4"/>
                                            </p:txEl>
                                          </p:spTgt>
                                        </p:tgtEl>
                                      </p:cBhvr>
                                      <p:to x="100000" y="90000"/>
                                    </p:animScale>
                                    <p:animScale>
                                      <p:cBhvr>
                                        <p:cTn id="90" dur="166" decel="50000">
                                          <p:stCondLst>
                                            <p:cond delay="1668"/>
                                          </p:stCondLst>
                                        </p:cTn>
                                        <p:tgtEl>
                                          <p:spTgt spid="3">
                                            <p:txEl>
                                              <p:pRg st="4" end="4"/>
                                            </p:txEl>
                                          </p:spTgt>
                                        </p:tgtEl>
                                      </p:cBhvr>
                                      <p:to x="100000" y="100000"/>
                                    </p:animScale>
                                    <p:animScale>
                                      <p:cBhvr>
                                        <p:cTn id="91" dur="26">
                                          <p:stCondLst>
                                            <p:cond delay="1808"/>
                                          </p:stCondLst>
                                        </p:cTn>
                                        <p:tgtEl>
                                          <p:spTgt spid="3">
                                            <p:txEl>
                                              <p:pRg st="4" end="4"/>
                                            </p:txEl>
                                          </p:spTgt>
                                        </p:tgtEl>
                                      </p:cBhvr>
                                      <p:to x="100000" y="95000"/>
                                    </p:animScale>
                                    <p:animScale>
                                      <p:cBhvr>
                                        <p:cTn id="92" dur="166" decel="50000">
                                          <p:stCondLst>
                                            <p:cond delay="1834"/>
                                          </p:stCondLst>
                                        </p:cTn>
                                        <p:tgtEl>
                                          <p:spTgt spid="3">
                                            <p:txEl>
                                              <p:pRg st="4" end="4"/>
                                            </p:txEl>
                                          </p:spTgt>
                                        </p:tgtEl>
                                      </p:cBhvr>
                                      <p:to x="100000" y="100000"/>
                                    </p:animScale>
                                  </p:childTnLst>
                                </p:cTn>
                              </p:par>
                            </p:childTnLst>
                          </p:cTn>
                        </p:par>
                      </p:childTnLst>
                    </p:cTn>
                  </p:par>
                  <p:par>
                    <p:cTn id="93" fill="hold">
                      <p:stCondLst>
                        <p:cond delay="indefinite"/>
                      </p:stCondLst>
                      <p:childTnLst>
                        <p:par>
                          <p:cTn id="94" fill="hold">
                            <p:stCondLst>
                              <p:cond delay="0"/>
                            </p:stCondLst>
                            <p:childTnLst>
                              <p:par>
                                <p:cTn id="95" presetID="31" presetClass="entr" presetSubtype="0" fill="hold" nodeType="clickEffect">
                                  <p:stCondLst>
                                    <p:cond delay="0"/>
                                  </p:stCondLst>
                                  <p:childTnLst>
                                    <p:set>
                                      <p:cBhvr>
                                        <p:cTn id="96" dur="1" fill="hold">
                                          <p:stCondLst>
                                            <p:cond delay="0"/>
                                          </p:stCondLst>
                                        </p:cTn>
                                        <p:tgtEl>
                                          <p:spTgt spid="1026"/>
                                        </p:tgtEl>
                                        <p:attrNameLst>
                                          <p:attrName>style.visibility</p:attrName>
                                        </p:attrNameLst>
                                      </p:cBhvr>
                                      <p:to>
                                        <p:strVal val="visible"/>
                                      </p:to>
                                    </p:set>
                                    <p:anim calcmode="lin" valueType="num">
                                      <p:cBhvr>
                                        <p:cTn id="97" dur="1000" fill="hold"/>
                                        <p:tgtEl>
                                          <p:spTgt spid="1026"/>
                                        </p:tgtEl>
                                        <p:attrNameLst>
                                          <p:attrName>ppt_w</p:attrName>
                                        </p:attrNameLst>
                                      </p:cBhvr>
                                      <p:tavLst>
                                        <p:tav tm="0">
                                          <p:val>
                                            <p:fltVal val="0"/>
                                          </p:val>
                                        </p:tav>
                                        <p:tav tm="100000">
                                          <p:val>
                                            <p:strVal val="#ppt_w"/>
                                          </p:val>
                                        </p:tav>
                                      </p:tavLst>
                                    </p:anim>
                                    <p:anim calcmode="lin" valueType="num">
                                      <p:cBhvr>
                                        <p:cTn id="98" dur="1000" fill="hold"/>
                                        <p:tgtEl>
                                          <p:spTgt spid="1026"/>
                                        </p:tgtEl>
                                        <p:attrNameLst>
                                          <p:attrName>ppt_h</p:attrName>
                                        </p:attrNameLst>
                                      </p:cBhvr>
                                      <p:tavLst>
                                        <p:tav tm="0">
                                          <p:val>
                                            <p:fltVal val="0"/>
                                          </p:val>
                                        </p:tav>
                                        <p:tav tm="100000">
                                          <p:val>
                                            <p:strVal val="#ppt_h"/>
                                          </p:val>
                                        </p:tav>
                                      </p:tavLst>
                                    </p:anim>
                                    <p:anim calcmode="lin" valueType="num">
                                      <p:cBhvr>
                                        <p:cTn id="99" dur="1000" fill="hold"/>
                                        <p:tgtEl>
                                          <p:spTgt spid="1026"/>
                                        </p:tgtEl>
                                        <p:attrNameLst>
                                          <p:attrName>style.rotation</p:attrName>
                                        </p:attrNameLst>
                                      </p:cBhvr>
                                      <p:tavLst>
                                        <p:tav tm="0">
                                          <p:val>
                                            <p:fltVal val="90"/>
                                          </p:val>
                                        </p:tav>
                                        <p:tav tm="100000">
                                          <p:val>
                                            <p:fltVal val="0"/>
                                          </p:val>
                                        </p:tav>
                                      </p:tavLst>
                                    </p:anim>
                                    <p:animEffect transition="in" filter="fade">
                                      <p:cBhvr>
                                        <p:cTn id="100" dur="1000"/>
                                        <p:tgtEl>
                                          <p:spTgt spid="1026"/>
                                        </p:tgtEl>
                                      </p:cBhvr>
                                    </p:animEffect>
                                  </p:childTnLst>
                                </p:cTn>
                              </p:par>
                            </p:childTnLst>
                          </p:cTn>
                        </p:par>
                      </p:childTnLst>
                    </p:cTn>
                  </p:par>
                  <p:par>
                    <p:cTn id="101" fill="hold">
                      <p:stCondLst>
                        <p:cond delay="indefinite"/>
                      </p:stCondLst>
                      <p:childTnLst>
                        <p:par>
                          <p:cTn id="102" fill="hold">
                            <p:stCondLst>
                              <p:cond delay="0"/>
                            </p:stCondLst>
                            <p:childTnLst>
                              <p:par>
                                <p:cTn id="103" presetID="31" presetClass="entr" presetSubtype="0" fill="hold" grpId="0" nodeType="clickEffect">
                                  <p:stCondLst>
                                    <p:cond delay="0"/>
                                  </p:stCondLst>
                                  <p:childTnLst>
                                    <p:set>
                                      <p:cBhvr>
                                        <p:cTn id="104" dur="1" fill="hold">
                                          <p:stCondLst>
                                            <p:cond delay="0"/>
                                          </p:stCondLst>
                                        </p:cTn>
                                        <p:tgtEl>
                                          <p:spTgt spid="2"/>
                                        </p:tgtEl>
                                        <p:attrNameLst>
                                          <p:attrName>style.visibility</p:attrName>
                                        </p:attrNameLst>
                                      </p:cBhvr>
                                      <p:to>
                                        <p:strVal val="visible"/>
                                      </p:to>
                                    </p:set>
                                    <p:anim calcmode="lin" valueType="num">
                                      <p:cBhvr>
                                        <p:cTn id="105" dur="1000" fill="hold"/>
                                        <p:tgtEl>
                                          <p:spTgt spid="2"/>
                                        </p:tgtEl>
                                        <p:attrNameLst>
                                          <p:attrName>ppt_w</p:attrName>
                                        </p:attrNameLst>
                                      </p:cBhvr>
                                      <p:tavLst>
                                        <p:tav tm="0">
                                          <p:val>
                                            <p:fltVal val="0"/>
                                          </p:val>
                                        </p:tav>
                                        <p:tav tm="100000">
                                          <p:val>
                                            <p:strVal val="#ppt_w"/>
                                          </p:val>
                                        </p:tav>
                                      </p:tavLst>
                                    </p:anim>
                                    <p:anim calcmode="lin" valueType="num">
                                      <p:cBhvr>
                                        <p:cTn id="106" dur="1000" fill="hold"/>
                                        <p:tgtEl>
                                          <p:spTgt spid="2"/>
                                        </p:tgtEl>
                                        <p:attrNameLst>
                                          <p:attrName>ppt_h</p:attrName>
                                        </p:attrNameLst>
                                      </p:cBhvr>
                                      <p:tavLst>
                                        <p:tav tm="0">
                                          <p:val>
                                            <p:fltVal val="0"/>
                                          </p:val>
                                        </p:tav>
                                        <p:tav tm="100000">
                                          <p:val>
                                            <p:strVal val="#ppt_h"/>
                                          </p:val>
                                        </p:tav>
                                      </p:tavLst>
                                    </p:anim>
                                    <p:anim calcmode="lin" valueType="num">
                                      <p:cBhvr>
                                        <p:cTn id="107" dur="1000" fill="hold"/>
                                        <p:tgtEl>
                                          <p:spTgt spid="2"/>
                                        </p:tgtEl>
                                        <p:attrNameLst>
                                          <p:attrName>style.rotation</p:attrName>
                                        </p:attrNameLst>
                                      </p:cBhvr>
                                      <p:tavLst>
                                        <p:tav tm="0">
                                          <p:val>
                                            <p:fltVal val="90"/>
                                          </p:val>
                                        </p:tav>
                                        <p:tav tm="100000">
                                          <p:val>
                                            <p:fltVal val="0"/>
                                          </p:val>
                                        </p:tav>
                                      </p:tavLst>
                                    </p:anim>
                                    <p:animEffect transition="in" filter="fade">
                                      <p:cBhvr>
                                        <p:cTn id="108"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530352"/>
            <a:ext cx="8183880" cy="2466600"/>
          </a:xfrm>
          <a:blipFill>
            <a:blip r:embed="rId2"/>
            <a:tile tx="0" ty="0" sx="100000" sy="100000" flip="none" algn="tl"/>
          </a:blipFill>
        </p:spPr>
        <p:txBody>
          <a:bodyPr>
            <a:normAutofit fontScale="77500" lnSpcReduction="20000"/>
          </a:bodyPr>
          <a:lstStyle/>
          <a:p>
            <a:pPr marL="0" indent="0" algn="ctr">
              <a:buNone/>
            </a:pPr>
            <a:r>
              <a:rPr lang="es-ES" dirty="0" smtClean="0"/>
              <a:t>En la ciudad de Roma, transcurre un evento que no queremos perder. La fecha es el 25 de diciembre del año 800 d.C. Los protagonistas principales son Carlomagno, líder máximo de los francos, y el Papa León III de la iglesia Católica. El poderoso guerrero Carlomagno entra en la Basílica de San Pedro y camina hacia el altar donde se arrodilla frente al Papa León III. </a:t>
            </a:r>
            <a:endParaRPr lang="es-ES" dirty="0"/>
          </a:p>
        </p:txBody>
      </p:sp>
      <p:pic>
        <p:nvPicPr>
          <p:cNvPr id="2050" name="Picture 2" descr="http://t2.gstatic.com/images?q=tbn:ANd9GcRYWN1Ul7wA-TFpfMTCeMscXXLLcG_TZsz_OFMPeMtOctgKXb1ql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6136" y="3140968"/>
            <a:ext cx="2880320" cy="30469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67544" y="3140968"/>
            <a:ext cx="5328592" cy="3046988"/>
          </a:xfrm>
          <a:prstGeom prst="rect">
            <a:avLst/>
          </a:prstGeom>
          <a:blipFill>
            <a:blip r:embed="rId4"/>
            <a:tile tx="0" ty="0" sx="100000" sy="100000" flip="none" algn="tl"/>
          </a:blipFill>
        </p:spPr>
        <p:txBody>
          <a:bodyPr wrap="square">
            <a:spAutoFit/>
          </a:bodyPr>
          <a:lstStyle/>
          <a:p>
            <a:pPr algn="ctr"/>
            <a:r>
              <a:rPr lang="es-ES" sz="2400" dirty="0">
                <a:solidFill>
                  <a:prstClr val="black"/>
                </a:solidFill>
              </a:rPr>
              <a:t>Este coloca una corona sobre la cabeza de Carlomagno nombrándolo el primer emperador del Sacro Imperio Romano. ¡Esto es realmente impresionante! </a:t>
            </a:r>
            <a:r>
              <a:rPr lang="es-ES" sz="2400" i="1" dirty="0">
                <a:solidFill>
                  <a:srgbClr val="0070C0"/>
                </a:solidFill>
              </a:rPr>
              <a:t>¡De manera que la Iglesia Católica Romana hace y deshace reyes terrenales! </a:t>
            </a:r>
          </a:p>
        </p:txBody>
      </p:sp>
    </p:spTree>
    <p:extLst>
      <p:ext uri="{BB962C8B-B14F-4D97-AF65-F5344CB8AC3E}">
        <p14:creationId xmlns:p14="http://schemas.microsoft.com/office/powerpoint/2010/main" val="2900843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000" fill="hold"/>
                                        <p:tgtEl>
                                          <p:spTgt spid="2050"/>
                                        </p:tgtEl>
                                        <p:attrNameLst>
                                          <p:attrName>ppt_w</p:attrName>
                                        </p:attrNameLst>
                                      </p:cBhvr>
                                      <p:tavLst>
                                        <p:tav tm="0">
                                          <p:val>
                                            <p:fltVal val="0"/>
                                          </p:val>
                                        </p:tav>
                                        <p:tav tm="100000">
                                          <p:val>
                                            <p:strVal val="#ppt_w"/>
                                          </p:val>
                                        </p:tav>
                                      </p:tavLst>
                                    </p:anim>
                                    <p:anim calcmode="lin" valueType="num">
                                      <p:cBhvr>
                                        <p:cTn id="8" dur="1000" fill="hold"/>
                                        <p:tgtEl>
                                          <p:spTgt spid="2050"/>
                                        </p:tgtEl>
                                        <p:attrNameLst>
                                          <p:attrName>ppt_h</p:attrName>
                                        </p:attrNameLst>
                                      </p:cBhvr>
                                      <p:tavLst>
                                        <p:tav tm="0">
                                          <p:val>
                                            <p:fltVal val="0"/>
                                          </p:val>
                                        </p:tav>
                                        <p:tav tm="100000">
                                          <p:val>
                                            <p:strVal val="#ppt_h"/>
                                          </p:val>
                                        </p:tav>
                                      </p:tavLst>
                                    </p:anim>
                                    <p:anim calcmode="lin" valueType="num">
                                      <p:cBhvr>
                                        <p:cTn id="9" dur="1000" fill="hold"/>
                                        <p:tgtEl>
                                          <p:spTgt spid="2050"/>
                                        </p:tgtEl>
                                        <p:attrNameLst>
                                          <p:attrName>style.rotation</p:attrName>
                                        </p:attrNameLst>
                                      </p:cBhvr>
                                      <p:tavLst>
                                        <p:tav tm="0">
                                          <p:val>
                                            <p:fltVal val="90"/>
                                          </p:val>
                                        </p:tav>
                                        <p:tav tm="100000">
                                          <p:val>
                                            <p:fltVal val="0"/>
                                          </p:val>
                                        </p:tav>
                                      </p:tavLst>
                                    </p:anim>
                                    <p:animEffect transition="in" filter="fade">
                                      <p:cBhvr>
                                        <p:cTn id="10" dur="1000"/>
                                        <p:tgtEl>
                                          <p:spTgt spid="2050"/>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fltVal val="0"/>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anim calcmode="lin" valueType="num">
                                      <p:cBhvr>
                                        <p:cTn id="17" dur="1000" fill="hold"/>
                                        <p:tgtEl>
                                          <p:spTgt spid="4"/>
                                        </p:tgtEl>
                                        <p:attrNameLst>
                                          <p:attrName>style.rotation</p:attrName>
                                        </p:attrNameLst>
                                      </p:cBhvr>
                                      <p:tavLst>
                                        <p:tav tm="0">
                                          <p:val>
                                            <p:fltVal val="90"/>
                                          </p:val>
                                        </p:tav>
                                        <p:tav tm="100000">
                                          <p:val>
                                            <p:fltVal val="0"/>
                                          </p:val>
                                        </p:tav>
                                      </p:tavLst>
                                    </p:anim>
                                    <p:animEffect transition="in" filter="fade">
                                      <p:cBhvr>
                                        <p:cTn id="1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530352"/>
            <a:ext cx="8183880" cy="5346920"/>
          </a:xfrm>
          <a:blipFill>
            <a:blip r:embed="rId2"/>
            <a:tile tx="0" ty="0" sx="100000" sy="100000" flip="none" algn="tl"/>
          </a:blipFill>
        </p:spPr>
        <p:txBody>
          <a:bodyPr>
            <a:normAutofit fontScale="70000" lnSpcReduction="20000"/>
          </a:bodyPr>
          <a:lstStyle/>
          <a:p>
            <a:pPr marL="0" indent="0" algn="ctr">
              <a:buNone/>
            </a:pPr>
            <a:r>
              <a:rPr lang="es-ES" dirty="0" smtClean="0"/>
              <a:t>Meditando sobre el significado de este evento, preguntamos:</a:t>
            </a:r>
          </a:p>
          <a:p>
            <a:pPr marL="0" indent="0">
              <a:buNone/>
            </a:pPr>
            <a:r>
              <a:rPr lang="es-ES" dirty="0" smtClean="0"/>
              <a:t> </a:t>
            </a:r>
          </a:p>
          <a:p>
            <a:pPr marL="0" indent="0">
              <a:buNone/>
            </a:pPr>
            <a:r>
              <a:rPr lang="es-ES" dirty="0" smtClean="0"/>
              <a:t>¿Qué poder es este que ejerce el Papa? </a:t>
            </a:r>
          </a:p>
          <a:p>
            <a:pPr marL="0" indent="0">
              <a:buNone/>
            </a:pPr>
            <a:endParaRPr lang="es-ES" dirty="0" smtClean="0"/>
          </a:p>
          <a:p>
            <a:pPr marL="0" indent="0">
              <a:buNone/>
            </a:pPr>
            <a:r>
              <a:rPr lang="es-ES" dirty="0" smtClean="0"/>
              <a:t>¿Qué relación es esta entre el poder eclesiástico y el poder político? </a:t>
            </a:r>
          </a:p>
          <a:p>
            <a:pPr marL="0" indent="0">
              <a:buNone/>
            </a:pPr>
            <a:endParaRPr lang="es-ES" dirty="0" smtClean="0"/>
          </a:p>
          <a:p>
            <a:pPr marL="0" indent="0">
              <a:buNone/>
            </a:pPr>
            <a:r>
              <a:rPr lang="es-ES" dirty="0" smtClean="0"/>
              <a:t>¿Acaso estamos presenciando el cumplimiento de profecías apocalípticas?</a:t>
            </a:r>
          </a:p>
          <a:p>
            <a:pPr marL="0" indent="0">
              <a:buNone/>
            </a:pPr>
            <a:r>
              <a:rPr lang="es-ES" dirty="0" smtClean="0"/>
              <a:t> </a:t>
            </a:r>
          </a:p>
          <a:p>
            <a:pPr marL="0" indent="0">
              <a:buNone/>
            </a:pPr>
            <a:r>
              <a:rPr lang="es-ES" dirty="0" smtClean="0"/>
              <a:t>¿Acaso tenemos delante de nosotros la segunda bestia y la imagen de la bestia?</a:t>
            </a:r>
          </a:p>
          <a:p>
            <a:pPr marL="0" indent="0">
              <a:buNone/>
            </a:pPr>
            <a:r>
              <a:rPr lang="es-ES" dirty="0" smtClean="0"/>
              <a:t> </a:t>
            </a:r>
          </a:p>
          <a:p>
            <a:pPr marL="0" indent="0">
              <a:buNone/>
            </a:pPr>
            <a:r>
              <a:rPr lang="es-ES" dirty="0" smtClean="0"/>
              <a:t>O, ¿será que las profecías de Apocalipsis no tengan nada que ver con estos eventos y estas circunstancias que afectaron a cientos de millones de almas a través de muchos siglos, teniendo repercusiones aun en el presente tiempo? </a:t>
            </a:r>
          </a:p>
          <a:p>
            <a:pPr marL="0" indent="0">
              <a:buNone/>
            </a:pPr>
            <a:endParaRPr lang="es-ES" dirty="0" smtClean="0"/>
          </a:p>
          <a:p>
            <a:pPr marL="0" indent="0">
              <a:buNone/>
            </a:pPr>
            <a:r>
              <a:rPr lang="es-ES" dirty="0" smtClean="0"/>
              <a:t>¿Cómo llegó el Papa a tener tanta influencia y poder? </a:t>
            </a:r>
            <a:endParaRPr lang="es-ES" dirty="0"/>
          </a:p>
        </p:txBody>
      </p:sp>
    </p:spTree>
    <p:extLst>
      <p:ext uri="{BB962C8B-B14F-4D97-AF65-F5344CB8AC3E}">
        <p14:creationId xmlns:p14="http://schemas.microsoft.com/office/powerpoint/2010/main" val="1886169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randombar(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p:cTn id="1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9" dur="500"/>
                                        <p:tgtEl>
                                          <p:spTgt spid="3">
                                            <p:txEl>
                                              <p:pRg st="2" end="2"/>
                                            </p:txEl>
                                          </p:spTgt>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calcmode="lin" valueType="num">
                                      <p:cBhvr>
                                        <p:cTn id="22"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3"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4" dur="500"/>
                                        <p:tgtEl>
                                          <p:spTgt spid="3">
                                            <p:txEl>
                                              <p:pRg st="4" end="4"/>
                                            </p:txEl>
                                          </p:spTgt>
                                        </p:tgtEl>
                                      </p:cBhvr>
                                    </p:animEffect>
                                  </p:childTnLst>
                                </p:cTn>
                              </p:par>
                              <p:par>
                                <p:cTn id="25" presetID="53" presetClass="entr" presetSubtype="16"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calcmode="lin" valueType="num">
                                      <p:cBhvr>
                                        <p:cTn id="27"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28"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29" dur="500"/>
                                        <p:tgtEl>
                                          <p:spTgt spid="3">
                                            <p:txEl>
                                              <p:pRg st="6" end="6"/>
                                            </p:txEl>
                                          </p:spTgt>
                                        </p:tgtEl>
                                      </p:cBhvr>
                                    </p:animEffect>
                                  </p:childTnLst>
                                </p:cTn>
                              </p:par>
                              <p:par>
                                <p:cTn id="30" presetID="53" presetClass="entr" presetSubtype="16" fill="hold" nodeType="with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 calcmode="lin" valueType="num">
                                      <p:cBhvr>
                                        <p:cTn id="32" dur="500" fill="hold"/>
                                        <p:tgtEl>
                                          <p:spTgt spid="3">
                                            <p:txEl>
                                              <p:pRg st="8" end="8"/>
                                            </p:txEl>
                                          </p:spTgt>
                                        </p:tgtEl>
                                        <p:attrNameLst>
                                          <p:attrName>ppt_w</p:attrName>
                                        </p:attrNameLst>
                                      </p:cBhvr>
                                      <p:tavLst>
                                        <p:tav tm="0">
                                          <p:val>
                                            <p:fltVal val="0"/>
                                          </p:val>
                                        </p:tav>
                                        <p:tav tm="100000">
                                          <p:val>
                                            <p:strVal val="#ppt_w"/>
                                          </p:val>
                                        </p:tav>
                                      </p:tavLst>
                                    </p:anim>
                                    <p:anim calcmode="lin" valueType="num">
                                      <p:cBhvr>
                                        <p:cTn id="33" dur="500" fill="hold"/>
                                        <p:tgtEl>
                                          <p:spTgt spid="3">
                                            <p:txEl>
                                              <p:pRg st="8" end="8"/>
                                            </p:txEl>
                                          </p:spTgt>
                                        </p:tgtEl>
                                        <p:attrNameLst>
                                          <p:attrName>ppt_h</p:attrName>
                                        </p:attrNameLst>
                                      </p:cBhvr>
                                      <p:tavLst>
                                        <p:tav tm="0">
                                          <p:val>
                                            <p:fltVal val="0"/>
                                          </p:val>
                                        </p:tav>
                                        <p:tav tm="100000">
                                          <p:val>
                                            <p:strVal val="#ppt_h"/>
                                          </p:val>
                                        </p:tav>
                                      </p:tavLst>
                                    </p:anim>
                                    <p:animEffect transition="in" filter="fade">
                                      <p:cBhvr>
                                        <p:cTn id="34" dur="500"/>
                                        <p:tgtEl>
                                          <p:spTgt spid="3">
                                            <p:txEl>
                                              <p:pRg st="8" end="8"/>
                                            </p:txEl>
                                          </p:spTgt>
                                        </p:tgtEl>
                                      </p:cBhvr>
                                    </p:animEffect>
                                  </p:childTnLst>
                                </p:cTn>
                              </p:par>
                              <p:par>
                                <p:cTn id="35" presetID="53" presetClass="entr" presetSubtype="16" fill="hold" nodeType="withEffect">
                                  <p:stCondLst>
                                    <p:cond delay="0"/>
                                  </p:stCondLst>
                                  <p:childTnLst>
                                    <p:set>
                                      <p:cBhvr>
                                        <p:cTn id="36" dur="1" fill="hold">
                                          <p:stCondLst>
                                            <p:cond delay="0"/>
                                          </p:stCondLst>
                                        </p:cTn>
                                        <p:tgtEl>
                                          <p:spTgt spid="3">
                                            <p:txEl>
                                              <p:pRg st="10" end="10"/>
                                            </p:txEl>
                                          </p:spTgt>
                                        </p:tgtEl>
                                        <p:attrNameLst>
                                          <p:attrName>style.visibility</p:attrName>
                                        </p:attrNameLst>
                                      </p:cBhvr>
                                      <p:to>
                                        <p:strVal val="visible"/>
                                      </p:to>
                                    </p:set>
                                    <p:anim calcmode="lin" valueType="num">
                                      <p:cBhvr>
                                        <p:cTn id="37" dur="5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38" dur="500" fill="hold"/>
                                        <p:tgtEl>
                                          <p:spTgt spid="3">
                                            <p:txEl>
                                              <p:pRg st="10" end="10"/>
                                            </p:txEl>
                                          </p:spTgt>
                                        </p:tgtEl>
                                        <p:attrNameLst>
                                          <p:attrName>ppt_h</p:attrName>
                                        </p:attrNameLst>
                                      </p:cBhvr>
                                      <p:tavLst>
                                        <p:tav tm="0">
                                          <p:val>
                                            <p:fltVal val="0"/>
                                          </p:val>
                                        </p:tav>
                                        <p:tav tm="100000">
                                          <p:val>
                                            <p:strVal val="#ppt_h"/>
                                          </p:val>
                                        </p:tav>
                                      </p:tavLst>
                                    </p:anim>
                                    <p:animEffect transition="in" filter="fade">
                                      <p:cBhvr>
                                        <p:cTn id="39" dur="500"/>
                                        <p:tgtEl>
                                          <p:spTgt spid="3">
                                            <p:txEl>
                                              <p:pRg st="10" end="10"/>
                                            </p:txEl>
                                          </p:spTgt>
                                        </p:tgtEl>
                                      </p:cBhvr>
                                    </p:animEffect>
                                  </p:childTnLst>
                                </p:cTn>
                              </p:par>
                              <p:par>
                                <p:cTn id="40" presetID="53" presetClass="entr" presetSubtype="16" fill="hold" nodeType="withEffect">
                                  <p:stCondLst>
                                    <p:cond delay="0"/>
                                  </p:stCondLst>
                                  <p:childTnLst>
                                    <p:set>
                                      <p:cBhvr>
                                        <p:cTn id="41" dur="1" fill="hold">
                                          <p:stCondLst>
                                            <p:cond delay="0"/>
                                          </p:stCondLst>
                                        </p:cTn>
                                        <p:tgtEl>
                                          <p:spTgt spid="3">
                                            <p:txEl>
                                              <p:pRg st="12" end="12"/>
                                            </p:txEl>
                                          </p:spTgt>
                                        </p:tgtEl>
                                        <p:attrNameLst>
                                          <p:attrName>style.visibility</p:attrName>
                                        </p:attrNameLst>
                                      </p:cBhvr>
                                      <p:to>
                                        <p:strVal val="visible"/>
                                      </p:to>
                                    </p:set>
                                    <p:anim calcmode="lin" valueType="num">
                                      <p:cBhvr>
                                        <p:cTn id="42" dur="500" fill="hold"/>
                                        <p:tgtEl>
                                          <p:spTgt spid="3">
                                            <p:txEl>
                                              <p:pRg st="12" end="12"/>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12" end="12"/>
                                            </p:txEl>
                                          </p:spTgt>
                                        </p:tgtEl>
                                        <p:attrNameLst>
                                          <p:attrName>ppt_h</p:attrName>
                                        </p:attrNameLst>
                                      </p:cBhvr>
                                      <p:tavLst>
                                        <p:tav tm="0">
                                          <p:val>
                                            <p:fltVal val="0"/>
                                          </p:val>
                                        </p:tav>
                                        <p:tav tm="100000">
                                          <p:val>
                                            <p:strVal val="#ppt_h"/>
                                          </p:val>
                                        </p:tav>
                                      </p:tavLst>
                                    </p:anim>
                                    <p:animEffect transition="in" filter="fade">
                                      <p:cBhvr>
                                        <p:cTn id="44" dur="500"/>
                                        <p:tgtEl>
                                          <p:spTgt spid="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530352"/>
            <a:ext cx="8183880" cy="1818528"/>
          </a:xfrm>
          <a:blipFill>
            <a:blip r:embed="rId2"/>
            <a:tile tx="0" ty="0" sx="100000" sy="100000" flip="none" algn="tl"/>
          </a:blipFill>
        </p:spPr>
        <p:txBody>
          <a:bodyPr>
            <a:normAutofit fontScale="92500" lnSpcReduction="20000"/>
          </a:bodyPr>
          <a:lstStyle/>
          <a:p>
            <a:pPr marL="0" indent="0">
              <a:buNone/>
            </a:pPr>
            <a:r>
              <a:rPr lang="es-ES" dirty="0" smtClean="0"/>
              <a:t>La clave para descifrar este enigma la hallaremos en los tiempos previos al año 800. Así pues, sigamos nuestra jornada por la dimensión del tiempo hacia el Siglo I de la Era Cristiana.</a:t>
            </a:r>
          </a:p>
        </p:txBody>
      </p:sp>
      <p:pic>
        <p:nvPicPr>
          <p:cNvPr id="1026" name="Picture 2" descr="http://t1.gstatic.com/images?q=tbn:ANd9GcQ2O9m7DDTutwlkwxp7X_AUuszxPAYJhs4HzMeh5wUy14SlHrJ6C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2420889"/>
            <a:ext cx="3152775" cy="2088231"/>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067944" y="2420888"/>
            <a:ext cx="4572000" cy="1938992"/>
          </a:xfrm>
          <a:prstGeom prst="rect">
            <a:avLst/>
          </a:prstGeom>
          <a:blipFill>
            <a:blip r:embed="rId4"/>
            <a:tile tx="0" ty="0" sx="100000" sy="100000" flip="none" algn="tl"/>
          </a:blipFill>
        </p:spPr>
        <p:txBody>
          <a:bodyPr>
            <a:spAutoFit/>
          </a:bodyPr>
          <a:lstStyle/>
          <a:p>
            <a:pPr algn="ctr"/>
            <a:r>
              <a:rPr lang="es-ES" sz="2400" dirty="0">
                <a:solidFill>
                  <a:prstClr val="black"/>
                </a:solidFill>
              </a:rPr>
              <a:t>Recordemos las palabras del apóstol Pablo quien escribió en el año 51 d.C</a:t>
            </a:r>
            <a:r>
              <a:rPr lang="es-ES" sz="2400" dirty="0">
                <a:solidFill>
                  <a:prstClr val="black"/>
                </a:solidFill>
              </a:rPr>
              <a:t>., </a:t>
            </a:r>
            <a:r>
              <a:rPr lang="es-ES" sz="2400" dirty="0">
                <a:solidFill>
                  <a:srgbClr val="FF0000"/>
                </a:solidFill>
              </a:rPr>
              <a:t>2Tes.2:7</a:t>
            </a:r>
            <a:r>
              <a:rPr lang="es-ES" sz="2400" dirty="0">
                <a:solidFill>
                  <a:prstClr val="black"/>
                </a:solidFill>
              </a:rPr>
              <a:t>. «</a:t>
            </a:r>
            <a:r>
              <a:rPr lang="es-ES" sz="2400" i="1" dirty="0">
                <a:solidFill>
                  <a:srgbClr val="0070C0"/>
                </a:solidFill>
              </a:rPr>
              <a:t>Porque el misterio de iniquidad ya está obrando</a:t>
            </a:r>
            <a:r>
              <a:rPr lang="es-ES" sz="2400" dirty="0">
                <a:solidFill>
                  <a:prstClr val="black"/>
                </a:solidFill>
              </a:rPr>
              <a:t>»</a:t>
            </a:r>
            <a:endParaRPr lang="es-ES" sz="2000" dirty="0">
              <a:solidFill>
                <a:srgbClr val="FF0000"/>
              </a:solidFill>
            </a:endParaRPr>
          </a:p>
        </p:txBody>
      </p:sp>
      <p:sp>
        <p:nvSpPr>
          <p:cNvPr id="2" name="1 Rectángulo"/>
          <p:cNvSpPr/>
          <p:nvPr/>
        </p:nvSpPr>
        <p:spPr>
          <a:xfrm>
            <a:off x="618808" y="4797152"/>
            <a:ext cx="7913632" cy="923330"/>
          </a:xfrm>
          <a:prstGeom prst="rect">
            <a:avLst/>
          </a:prstGeom>
          <a:blipFill>
            <a:blip r:embed="rId5"/>
            <a:tile tx="0" ty="0" sx="100000" sy="100000" flip="none" algn="tl"/>
          </a:blipFill>
        </p:spPr>
        <p:txBody>
          <a:bodyPr wrap="square">
            <a:spAutoFit/>
          </a:bodyPr>
          <a:lstStyle/>
          <a:p>
            <a:pPr algn="ctr"/>
            <a:r>
              <a:rPr lang="es-ES" dirty="0">
                <a:solidFill>
                  <a:prstClr val="black"/>
                </a:solidFill>
              </a:rPr>
              <a:t>Note que los Judíos quienes creían en Dios y los paganos se unieron para darle muerte al apóstol quien fue </a:t>
            </a:r>
            <a:r>
              <a:rPr lang="es-ES" dirty="0">
                <a:solidFill>
                  <a:prstClr val="black"/>
                </a:solidFill>
              </a:rPr>
              <a:t>decapitado en Roma en el año 64 según lo registra la </a:t>
            </a:r>
            <a:r>
              <a:rPr lang="es-ES" dirty="0">
                <a:solidFill>
                  <a:prstClr val="black"/>
                </a:solidFill>
              </a:rPr>
              <a:t>tradición. </a:t>
            </a:r>
            <a:endParaRPr lang="es-ES" sz="1600" dirty="0">
              <a:solidFill>
                <a:srgbClr val="FF0000"/>
              </a:solidFill>
            </a:endParaRPr>
          </a:p>
        </p:txBody>
      </p:sp>
    </p:spTree>
    <p:extLst>
      <p:ext uri="{BB962C8B-B14F-4D97-AF65-F5344CB8AC3E}">
        <p14:creationId xmlns:p14="http://schemas.microsoft.com/office/powerpoint/2010/main" val="2712326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500" fill="hold"/>
                                        <p:tgtEl>
                                          <p:spTgt spid="1026"/>
                                        </p:tgtEl>
                                        <p:attrNameLst>
                                          <p:attrName>ppt_w</p:attrName>
                                        </p:attrNameLst>
                                      </p:cBhvr>
                                      <p:tavLst>
                                        <p:tav tm="0">
                                          <p:val>
                                            <p:fltVal val="0"/>
                                          </p:val>
                                        </p:tav>
                                        <p:tav tm="100000">
                                          <p:val>
                                            <p:strVal val="#ppt_w"/>
                                          </p:val>
                                        </p:tav>
                                      </p:tavLst>
                                    </p:anim>
                                    <p:anim calcmode="lin" valueType="num">
                                      <p:cBhvr>
                                        <p:cTn id="8" dur="500" fill="hold"/>
                                        <p:tgtEl>
                                          <p:spTgt spid="1026"/>
                                        </p:tgtEl>
                                        <p:attrNameLst>
                                          <p:attrName>ppt_h</p:attrName>
                                        </p:attrNameLst>
                                      </p:cBhvr>
                                      <p:tavLst>
                                        <p:tav tm="0">
                                          <p:val>
                                            <p:fltVal val="0"/>
                                          </p:val>
                                        </p:tav>
                                        <p:tav tm="100000">
                                          <p:val>
                                            <p:strVal val="#ppt_h"/>
                                          </p:val>
                                        </p:tav>
                                      </p:tavLst>
                                    </p:anim>
                                    <p:animEffect transition="in" filter="fade">
                                      <p:cBhvr>
                                        <p:cTn id="9" dur="500"/>
                                        <p:tgtEl>
                                          <p:spTgt spid="1026"/>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down)">
                                      <p:cBhvr>
                                        <p:cTn id="21" dur="580">
                                          <p:stCondLst>
                                            <p:cond delay="0"/>
                                          </p:stCondLst>
                                        </p:cTn>
                                        <p:tgtEl>
                                          <p:spTgt spid="2"/>
                                        </p:tgtEl>
                                      </p:cBhvr>
                                    </p:animEffect>
                                    <p:anim calcmode="lin" valueType="num">
                                      <p:cBhvr>
                                        <p:cTn id="22"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7" dur="26">
                                          <p:stCondLst>
                                            <p:cond delay="650"/>
                                          </p:stCondLst>
                                        </p:cTn>
                                        <p:tgtEl>
                                          <p:spTgt spid="2"/>
                                        </p:tgtEl>
                                      </p:cBhvr>
                                      <p:to x="100000" y="60000"/>
                                    </p:animScale>
                                    <p:animScale>
                                      <p:cBhvr>
                                        <p:cTn id="28" dur="166" decel="50000">
                                          <p:stCondLst>
                                            <p:cond delay="676"/>
                                          </p:stCondLst>
                                        </p:cTn>
                                        <p:tgtEl>
                                          <p:spTgt spid="2"/>
                                        </p:tgtEl>
                                      </p:cBhvr>
                                      <p:to x="100000" y="100000"/>
                                    </p:animScale>
                                    <p:animScale>
                                      <p:cBhvr>
                                        <p:cTn id="29" dur="26">
                                          <p:stCondLst>
                                            <p:cond delay="1312"/>
                                          </p:stCondLst>
                                        </p:cTn>
                                        <p:tgtEl>
                                          <p:spTgt spid="2"/>
                                        </p:tgtEl>
                                      </p:cBhvr>
                                      <p:to x="100000" y="80000"/>
                                    </p:animScale>
                                    <p:animScale>
                                      <p:cBhvr>
                                        <p:cTn id="30" dur="166" decel="50000">
                                          <p:stCondLst>
                                            <p:cond delay="1338"/>
                                          </p:stCondLst>
                                        </p:cTn>
                                        <p:tgtEl>
                                          <p:spTgt spid="2"/>
                                        </p:tgtEl>
                                      </p:cBhvr>
                                      <p:to x="100000" y="100000"/>
                                    </p:animScale>
                                    <p:animScale>
                                      <p:cBhvr>
                                        <p:cTn id="31" dur="26">
                                          <p:stCondLst>
                                            <p:cond delay="1642"/>
                                          </p:stCondLst>
                                        </p:cTn>
                                        <p:tgtEl>
                                          <p:spTgt spid="2"/>
                                        </p:tgtEl>
                                      </p:cBhvr>
                                      <p:to x="100000" y="90000"/>
                                    </p:animScale>
                                    <p:animScale>
                                      <p:cBhvr>
                                        <p:cTn id="32" dur="166" decel="50000">
                                          <p:stCondLst>
                                            <p:cond delay="1668"/>
                                          </p:stCondLst>
                                        </p:cTn>
                                        <p:tgtEl>
                                          <p:spTgt spid="2"/>
                                        </p:tgtEl>
                                      </p:cBhvr>
                                      <p:to x="100000" y="100000"/>
                                    </p:animScale>
                                    <p:animScale>
                                      <p:cBhvr>
                                        <p:cTn id="33" dur="26">
                                          <p:stCondLst>
                                            <p:cond delay="1808"/>
                                          </p:stCondLst>
                                        </p:cTn>
                                        <p:tgtEl>
                                          <p:spTgt spid="2"/>
                                        </p:tgtEl>
                                      </p:cBhvr>
                                      <p:to x="100000" y="95000"/>
                                    </p:animScale>
                                    <p:animScale>
                                      <p:cBhvr>
                                        <p:cTn id="34"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530352"/>
            <a:ext cx="8183880" cy="5706960"/>
          </a:xfrm>
          <a:blipFill>
            <a:blip r:embed="rId2"/>
            <a:tile tx="0" ty="0" sx="100000" sy="100000" flip="none" algn="tl"/>
          </a:blipFill>
        </p:spPr>
        <p:txBody>
          <a:bodyPr>
            <a:normAutofit fontScale="25000" lnSpcReduction="20000"/>
          </a:bodyPr>
          <a:lstStyle/>
          <a:p>
            <a:pPr marL="0" indent="0" algn="ctr">
              <a:buNone/>
            </a:pPr>
            <a:r>
              <a:rPr lang="es-ES" sz="9600" dirty="0" smtClean="0"/>
              <a:t>De nuevo, nos encontramos en la "ciudad eterna", Roma. Nos intriga el sobrenombre "ciudad eterna".</a:t>
            </a:r>
          </a:p>
          <a:p>
            <a:pPr marL="0" indent="0">
              <a:buNone/>
            </a:pPr>
            <a:endParaRPr lang="es-ES" sz="5600" dirty="0"/>
          </a:p>
          <a:p>
            <a:pPr marL="0" indent="0" algn="ctr">
              <a:buNone/>
            </a:pPr>
            <a:r>
              <a:rPr lang="es-ES" sz="9600" dirty="0" smtClean="0"/>
              <a:t>Investigando, de donde procede el nombre «Roma» encontré lo que dice la tradición:</a:t>
            </a:r>
            <a:r>
              <a:rPr lang="es-CO" sz="5600" dirty="0" smtClean="0"/>
              <a:t> «</a:t>
            </a:r>
            <a:r>
              <a:rPr lang="es-CO" sz="9600" dirty="0" smtClean="0"/>
              <a:t>El </a:t>
            </a:r>
            <a:r>
              <a:rPr lang="es-CO" sz="9600" dirty="0"/>
              <a:t>dios </a:t>
            </a:r>
            <a:r>
              <a:rPr lang="es-CO" sz="9600" dirty="0">
                <a:hlinkClick r:id="rId3" tooltip="Marte (mitología)"/>
              </a:rPr>
              <a:t>Marte</a:t>
            </a:r>
            <a:r>
              <a:rPr lang="es-CO" sz="9600" dirty="0"/>
              <a:t> se quedó prendado de Rea Silvia hija de </a:t>
            </a:r>
            <a:r>
              <a:rPr lang="es-CO" sz="9600" dirty="0">
                <a:hlinkClick r:id="rId4" tooltip="Numitor"/>
              </a:rPr>
              <a:t>Numitor</a:t>
            </a:r>
            <a:r>
              <a:rPr lang="es-CO" sz="9600" dirty="0"/>
              <a:t> quien era el </a:t>
            </a:r>
            <a:r>
              <a:rPr lang="es-CO" sz="9600" dirty="0">
                <a:hlinkClick r:id="rId5" tooltip="Reyes latinos"/>
              </a:rPr>
              <a:t>rey</a:t>
            </a:r>
            <a:r>
              <a:rPr lang="es-CO" sz="9600" dirty="0"/>
              <a:t> de una ciudad de </a:t>
            </a:r>
            <a:r>
              <a:rPr lang="es-CO" sz="9600" dirty="0">
                <a:hlinkClick r:id="rId6" tooltip="Lacio"/>
              </a:rPr>
              <a:t>Lacio</a:t>
            </a:r>
            <a:r>
              <a:rPr lang="es-CO" sz="9600" dirty="0"/>
              <a:t> llamada </a:t>
            </a:r>
            <a:r>
              <a:rPr lang="es-CO" sz="9600" u="sng" dirty="0">
                <a:hlinkClick r:id="rId7" tooltip="Alba Longa"/>
              </a:rPr>
              <a:t>Alba </a:t>
            </a:r>
            <a:r>
              <a:rPr lang="es-CO" sz="9600" u="sng" dirty="0" smtClean="0">
                <a:hlinkClick r:id="rId7" tooltip="Alba Longa"/>
              </a:rPr>
              <a:t>Longa</a:t>
            </a:r>
            <a:r>
              <a:rPr lang="es-CO" sz="9600" u="sng" dirty="0" smtClean="0"/>
              <a:t>;</a:t>
            </a:r>
            <a:r>
              <a:rPr lang="es-CO" sz="9600" dirty="0"/>
              <a:t> </a:t>
            </a:r>
            <a:r>
              <a:rPr lang="es-CO" sz="9600" dirty="0" smtClean="0"/>
              <a:t>mientras esta dormía, la </a:t>
            </a:r>
            <a:r>
              <a:rPr lang="es-CO" sz="9600" dirty="0"/>
              <a:t>poseyó y la dejó embarazada. Como consecuencia tuvo dos gemelos que llamó Rómulo y Remo</a:t>
            </a:r>
            <a:r>
              <a:rPr lang="es-CO" sz="9600" dirty="0" smtClean="0"/>
              <a:t>. </a:t>
            </a:r>
          </a:p>
          <a:p>
            <a:pPr marL="0" indent="0">
              <a:buNone/>
            </a:pPr>
            <a:endParaRPr lang="es-CO" sz="9600" dirty="0"/>
          </a:p>
          <a:p>
            <a:pPr marL="0" indent="0" algn="ctr">
              <a:buNone/>
            </a:pPr>
            <a:r>
              <a:rPr lang="es-CO" sz="9600" dirty="0" smtClean="0"/>
              <a:t>Rea Silvia colocó </a:t>
            </a:r>
            <a:r>
              <a:rPr lang="es-CO" sz="9600" dirty="0"/>
              <a:t>a sus hijos en una cesta en el río </a:t>
            </a:r>
            <a:r>
              <a:rPr lang="es-CO" sz="9600" dirty="0">
                <a:hlinkClick r:id="rId8" tooltip="Tíber"/>
              </a:rPr>
              <a:t>Tíber</a:t>
            </a:r>
            <a:r>
              <a:rPr lang="es-CO" sz="9600" dirty="0"/>
              <a:t> para que no sufrieran el mismo camino que sus tíos. La cesta embarrancó, y los pequeños fueron amamantados por una loba, </a:t>
            </a:r>
            <a:r>
              <a:rPr lang="es-CO" sz="9600" dirty="0">
                <a:hlinkClick r:id="rId9" tooltip="Luperca"/>
              </a:rPr>
              <a:t>Luperca</a:t>
            </a:r>
            <a:r>
              <a:rPr lang="es-CO" sz="9600" dirty="0"/>
              <a:t>, y más tarde recogidos por </a:t>
            </a:r>
            <a:r>
              <a:rPr lang="es-CO" sz="9600" dirty="0">
                <a:hlinkClick r:id="rId10" tooltip="Fáustulo"/>
              </a:rPr>
              <a:t>el pastor Fáustulo</a:t>
            </a:r>
            <a:r>
              <a:rPr lang="es-CO" sz="9600" dirty="0"/>
              <a:t> y cuidados por su mujer, </a:t>
            </a:r>
            <a:r>
              <a:rPr lang="es-CO" sz="9600" dirty="0">
                <a:hlinkClick r:id="rId11" tooltip="Aca Larentia"/>
              </a:rPr>
              <a:t>Aca Larentia</a:t>
            </a:r>
            <a:r>
              <a:rPr lang="es-CO" sz="9600" dirty="0"/>
              <a:t>. M</a:t>
            </a:r>
            <a:r>
              <a:rPr lang="es-CO" sz="9600" dirty="0" smtClean="0"/>
              <a:t>ás </a:t>
            </a:r>
            <a:r>
              <a:rPr lang="es-CO" sz="9600" dirty="0"/>
              <a:t>tarde se dedicaron al </a:t>
            </a:r>
            <a:r>
              <a:rPr lang="es-CO" sz="9600" dirty="0" smtClean="0"/>
              <a:t>bandolerismo».</a:t>
            </a:r>
            <a:endParaRPr lang="es-CO" sz="4400" dirty="0"/>
          </a:p>
          <a:p>
            <a:pPr marL="0" indent="0">
              <a:buNone/>
            </a:pPr>
            <a:r>
              <a:rPr lang="es-CO" sz="2500" dirty="0"/>
              <a:t> </a:t>
            </a:r>
            <a:endParaRPr lang="es-ES" sz="2400" dirty="0"/>
          </a:p>
        </p:txBody>
      </p:sp>
    </p:spTree>
    <p:extLst>
      <p:ext uri="{BB962C8B-B14F-4D97-AF65-F5344CB8AC3E}">
        <p14:creationId xmlns:p14="http://schemas.microsoft.com/office/powerpoint/2010/main" val="2596279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heel(1)">
                                      <p:cBhvr>
                                        <p:cTn id="22" dur="20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heel(1)">
                                      <p:cBhvr>
                                        <p:cTn id="27"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530352"/>
            <a:ext cx="5365224" cy="3114672"/>
          </a:xfrm>
          <a:blipFill>
            <a:blip r:embed="rId2"/>
            <a:tile tx="0" ty="0" sx="100000" sy="100000" flip="none" algn="tl"/>
          </a:blipFill>
        </p:spPr>
        <p:txBody>
          <a:bodyPr>
            <a:normAutofit fontScale="77500" lnSpcReduction="20000"/>
          </a:bodyPr>
          <a:lstStyle/>
          <a:p>
            <a:pPr marL="0" indent="0" algn="ctr">
              <a:buNone/>
            </a:pPr>
            <a:r>
              <a:rPr lang="es-CO" dirty="0"/>
              <a:t>«Los dos hermanos, Rómulo y Remo, se propusieron fundar una ciudad en la ribera derecha del Tíber, en el lugar donde habían sido amamantados por la loba, para ser sus Reyes. Más adelante Rómulo </a:t>
            </a:r>
            <a:r>
              <a:rPr lang="es-CO" dirty="0" smtClean="0"/>
              <a:t>le </a:t>
            </a:r>
            <a:r>
              <a:rPr lang="es-CO" dirty="0"/>
              <a:t>dio muerte a Remo, y para conmemorar el nombre de su hermano, Remo, le puso a la ciudad el nombre de su hermano Roma». </a:t>
            </a:r>
          </a:p>
        </p:txBody>
      </p:sp>
      <p:pic>
        <p:nvPicPr>
          <p:cNvPr id="4" name="Picture 2" descr="http://t2.gstatic.com/images?q=tbn:ANd9GcSgbDygmZbLysKAvKK-fu5Whrob4bC4VC_nQwEbcEAblczzDbT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44872" y="548680"/>
            <a:ext cx="2808312" cy="3096344"/>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67544" y="4365104"/>
            <a:ext cx="8162408" cy="830997"/>
          </a:xfrm>
          <a:prstGeom prst="rect">
            <a:avLst/>
          </a:prstGeom>
          <a:blipFill>
            <a:blip r:embed="rId4"/>
            <a:tile tx="0" ty="0" sx="100000" sy="100000" flip="none" algn="tl"/>
          </a:blipFill>
        </p:spPr>
        <p:txBody>
          <a:bodyPr wrap="square">
            <a:spAutoFit/>
          </a:bodyPr>
          <a:lstStyle/>
          <a:p>
            <a:r>
              <a:rPr lang="es-CO" dirty="0">
                <a:solidFill>
                  <a:prstClr val="black"/>
                </a:solidFill>
              </a:rPr>
              <a:t> </a:t>
            </a:r>
            <a:r>
              <a:rPr lang="es-CO" sz="2400" dirty="0">
                <a:solidFill>
                  <a:prstClr val="black"/>
                </a:solidFill>
              </a:rPr>
              <a:t>Para poblar la ciudad, Rómulo aceptó todo tipo de gente: refugiados, libertos, esclavos, prófugos, etc.</a:t>
            </a:r>
          </a:p>
        </p:txBody>
      </p:sp>
    </p:spTree>
    <p:extLst>
      <p:ext uri="{BB962C8B-B14F-4D97-AF65-F5344CB8AC3E}">
        <p14:creationId xmlns:p14="http://schemas.microsoft.com/office/powerpoint/2010/main" val="1055718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323528" y="4983480"/>
            <a:ext cx="8496944" cy="1325840"/>
          </a:xfrm>
          <a:blipFill>
            <a:blip r:embed="rId2"/>
            <a:tile tx="0" ty="0" sx="100000" sy="100000" flip="none" algn="tl"/>
          </a:blipFill>
        </p:spPr>
        <p:txBody>
          <a:bodyPr>
            <a:normAutofit fontScale="90000"/>
          </a:bodyPr>
          <a:lstStyle/>
          <a:p>
            <a:pPr algn="ctr"/>
            <a:r>
              <a:rPr lang="es-CO" sz="1800" dirty="0">
                <a:solidFill>
                  <a:srgbClr val="FF0000"/>
                </a:solidFill>
                <a:effectLst/>
              </a:rPr>
              <a:t>En un principio, tras su </a:t>
            </a:r>
            <a:r>
              <a:rPr lang="es-CO" sz="1800" dirty="0">
                <a:solidFill>
                  <a:srgbClr val="FF0000"/>
                </a:solidFill>
                <a:effectLst/>
                <a:hlinkClick r:id="rId3" tooltip="Fundación de Roma"/>
              </a:rPr>
              <a:t>fundación</a:t>
            </a:r>
            <a:r>
              <a:rPr lang="es-CO" sz="1800" dirty="0">
                <a:solidFill>
                  <a:srgbClr val="FF0000"/>
                </a:solidFill>
                <a:effectLst/>
              </a:rPr>
              <a:t> (según la tradición en </a:t>
            </a:r>
            <a:r>
              <a:rPr lang="es-CO" sz="1800" dirty="0">
                <a:solidFill>
                  <a:srgbClr val="FF0000"/>
                </a:solidFill>
                <a:effectLst/>
                <a:hlinkClick r:id="rId4" tooltip="753 a. C."/>
              </a:rPr>
              <a:t>753 a. C.</a:t>
            </a:r>
            <a:r>
              <a:rPr lang="es-CO" sz="1800" dirty="0">
                <a:solidFill>
                  <a:srgbClr val="FF0000"/>
                </a:solidFill>
                <a:effectLst/>
              </a:rPr>
              <a:t>), Roma fue una </a:t>
            </a:r>
            <a:r>
              <a:rPr lang="es-CO" sz="1800" dirty="0">
                <a:solidFill>
                  <a:srgbClr val="FF0000"/>
                </a:solidFill>
                <a:effectLst/>
                <a:hlinkClick r:id="rId5" tooltip="Monarquía romana"/>
              </a:rPr>
              <a:t>monarquía</a:t>
            </a:r>
            <a:r>
              <a:rPr lang="es-CO" sz="1800" dirty="0">
                <a:solidFill>
                  <a:srgbClr val="FF0000"/>
                </a:solidFill>
                <a:effectLst/>
              </a:rPr>
              <a:t> </a:t>
            </a:r>
            <a:r>
              <a:rPr lang="es-CO" sz="1800" dirty="0">
                <a:solidFill>
                  <a:srgbClr val="FF0000"/>
                </a:solidFill>
                <a:effectLst/>
                <a:hlinkClick r:id="rId6" tooltip="Etruscos"/>
              </a:rPr>
              <a:t>etrusca</a:t>
            </a:r>
            <a:r>
              <a:rPr lang="es-CO" sz="1800" dirty="0">
                <a:solidFill>
                  <a:srgbClr val="FF0000"/>
                </a:solidFill>
                <a:effectLst/>
              </a:rPr>
              <a:t>. Más tarde (</a:t>
            </a:r>
            <a:r>
              <a:rPr lang="es-CO" sz="1800" dirty="0">
                <a:solidFill>
                  <a:srgbClr val="FF0000"/>
                </a:solidFill>
                <a:effectLst/>
                <a:hlinkClick r:id="rId7" tooltip="509 a. C."/>
              </a:rPr>
              <a:t>509 a. C.</a:t>
            </a:r>
            <a:r>
              <a:rPr lang="es-CO" sz="1800" dirty="0">
                <a:solidFill>
                  <a:srgbClr val="FF0000"/>
                </a:solidFill>
                <a:effectLst/>
              </a:rPr>
              <a:t>) fue una </a:t>
            </a:r>
            <a:r>
              <a:rPr lang="es-CO" sz="1800" dirty="0">
                <a:solidFill>
                  <a:srgbClr val="FF0000"/>
                </a:solidFill>
                <a:effectLst/>
                <a:hlinkClick r:id="rId8" tooltip="República romana"/>
              </a:rPr>
              <a:t>república</a:t>
            </a:r>
            <a:r>
              <a:rPr lang="es-CO" sz="1800" dirty="0">
                <a:solidFill>
                  <a:srgbClr val="FF0000"/>
                </a:solidFill>
                <a:effectLst/>
              </a:rPr>
              <a:t> </a:t>
            </a:r>
            <a:r>
              <a:rPr lang="es-CO" sz="1800" dirty="0">
                <a:solidFill>
                  <a:srgbClr val="FF0000"/>
                </a:solidFill>
                <a:effectLst/>
                <a:hlinkClick r:id="rId9" tooltip="Latinos"/>
              </a:rPr>
              <a:t>latina</a:t>
            </a:r>
            <a:r>
              <a:rPr lang="es-CO" sz="1800" dirty="0">
                <a:solidFill>
                  <a:srgbClr val="FF0000"/>
                </a:solidFill>
                <a:effectLst/>
              </a:rPr>
              <a:t>, y </a:t>
            </a:r>
            <a:r>
              <a:rPr lang="es-CO" sz="1800" dirty="0" smtClean="0">
                <a:solidFill>
                  <a:srgbClr val="FF0000"/>
                </a:solidFill>
                <a:effectLst/>
              </a:rPr>
              <a:t>en el </a:t>
            </a:r>
            <a:r>
              <a:rPr lang="es-CO" sz="1800" dirty="0" smtClean="0">
                <a:solidFill>
                  <a:srgbClr val="FF0000"/>
                </a:solidFill>
                <a:effectLst/>
                <a:hlinkClick r:id="rId10" tooltip="27 a. C."/>
              </a:rPr>
              <a:t>27</a:t>
            </a:r>
            <a:r>
              <a:rPr lang="es-CO" sz="1800" dirty="0">
                <a:solidFill>
                  <a:srgbClr val="FF0000"/>
                </a:solidFill>
                <a:effectLst/>
                <a:hlinkClick r:id="rId10" tooltip="27 a. C."/>
              </a:rPr>
              <a:t> a. C.</a:t>
            </a:r>
            <a:r>
              <a:rPr lang="es-CO" sz="1800" dirty="0">
                <a:solidFill>
                  <a:srgbClr val="FF0000"/>
                </a:solidFill>
                <a:effectLst/>
              </a:rPr>
              <a:t> se convirtió en un </a:t>
            </a:r>
            <a:r>
              <a:rPr lang="es-CO" sz="1800" dirty="0" smtClean="0">
                <a:solidFill>
                  <a:srgbClr val="FF0000"/>
                </a:solidFill>
                <a:effectLst/>
                <a:hlinkClick r:id="rId11" tooltip="Imperio romano"/>
              </a:rPr>
              <a:t>imperio</a:t>
            </a:r>
            <a:r>
              <a:rPr lang="es-CO" sz="1800" dirty="0" smtClean="0">
                <a:solidFill>
                  <a:srgbClr val="FF0000"/>
                </a:solidFill>
                <a:effectLst/>
              </a:rPr>
              <a:t>. En el 476 d.C. El imperio se desintegró en diez partes..</a:t>
            </a:r>
            <a:endParaRPr lang="es-CO" dirty="0">
              <a:solidFill>
                <a:srgbClr val="FF0000"/>
              </a:solidFill>
            </a:endParaRPr>
          </a:p>
        </p:txBody>
      </p:sp>
      <p:sp>
        <p:nvSpPr>
          <p:cNvPr id="3" name="2 Marcador de contenido"/>
          <p:cNvSpPr>
            <a:spLocks noGrp="1"/>
          </p:cNvSpPr>
          <p:nvPr>
            <p:ph idx="1"/>
          </p:nvPr>
        </p:nvSpPr>
        <p:spPr/>
        <p:txBody>
          <a:bodyPr/>
          <a:lstStyle/>
          <a:p>
            <a:endParaRPr lang="es-CO" dirty="0"/>
          </a:p>
        </p:txBody>
      </p:sp>
      <p:pic>
        <p:nvPicPr>
          <p:cNvPr id="2050" name="Picture 2" descr="http://4.bp.blogspot.com/_BXc3wyBS-bQ/TOBMNcfH6vI/AAAAAAAAABM/FDG1_pmfvaU/s1600/evolucionpoliticaroma.jp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23528" y="-11008"/>
            <a:ext cx="8496944" cy="52402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339273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02920" y="4983480"/>
            <a:ext cx="8183880" cy="1325840"/>
          </a:xfrm>
          <a:blipFill>
            <a:blip r:embed="rId2"/>
            <a:tile tx="0" ty="0" sx="100000" sy="100000" flip="none" algn="tl"/>
          </a:blipFill>
        </p:spPr>
        <p:txBody>
          <a:bodyPr>
            <a:noAutofit/>
          </a:bodyPr>
          <a:lstStyle/>
          <a:p>
            <a:pPr algn="ctr"/>
            <a:r>
              <a:rPr lang="es-CO" sz="2000" b="0" dirty="0" smtClean="0">
                <a:solidFill>
                  <a:srgbClr val="FF0000"/>
                </a:solidFill>
                <a:effectLst/>
              </a:rPr>
              <a:t>El Vaticano, cede de la iglesia Católica, tiene </a:t>
            </a:r>
            <a:r>
              <a:rPr lang="es-CO" sz="2000" b="0" dirty="0">
                <a:solidFill>
                  <a:srgbClr val="FF0000"/>
                </a:solidFill>
                <a:effectLst/>
              </a:rPr>
              <a:t>una extensión de </a:t>
            </a:r>
            <a:r>
              <a:rPr lang="es-CO" sz="2000" b="0" dirty="0" smtClean="0">
                <a:solidFill>
                  <a:srgbClr val="FF0000"/>
                </a:solidFill>
                <a:effectLst/>
              </a:rPr>
              <a:t>44</a:t>
            </a:r>
            <a:r>
              <a:rPr lang="es-CO" sz="2000" b="0" dirty="0">
                <a:solidFill>
                  <a:srgbClr val="FF0000"/>
                </a:solidFill>
                <a:effectLst/>
              </a:rPr>
              <a:t> </a:t>
            </a:r>
            <a:r>
              <a:rPr lang="es-CO" sz="2000" b="0" dirty="0" smtClean="0">
                <a:solidFill>
                  <a:srgbClr val="FF0000"/>
                </a:solidFill>
                <a:effectLst/>
                <a:hlinkClick r:id="rId3" tooltip="Hectárea"/>
              </a:rPr>
              <a:t>hectáreas</a:t>
            </a:r>
            <a:r>
              <a:rPr lang="es-CO" sz="2000" b="0" dirty="0" smtClean="0">
                <a:solidFill>
                  <a:srgbClr val="FF0000"/>
                </a:solidFill>
                <a:effectLst/>
              </a:rPr>
              <a:t> </a:t>
            </a:r>
            <a:r>
              <a:rPr lang="es-CO" sz="2000" b="0" dirty="0">
                <a:solidFill>
                  <a:srgbClr val="FF0000"/>
                </a:solidFill>
                <a:effectLst/>
              </a:rPr>
              <a:t>y una población de aproximadamente 900 </a:t>
            </a:r>
            <a:r>
              <a:rPr lang="es-CO" sz="2000" b="0" dirty="0" smtClean="0">
                <a:solidFill>
                  <a:srgbClr val="FF0000"/>
                </a:solidFill>
                <a:effectLst/>
              </a:rPr>
              <a:t>habitantes; donde están los más de 100 embajadores de los países amigos. </a:t>
            </a:r>
            <a:endParaRPr lang="es-CO" sz="2000" dirty="0">
              <a:solidFill>
                <a:srgbClr val="FF0000"/>
              </a:solidFill>
            </a:endParaRPr>
          </a:p>
        </p:txBody>
      </p:sp>
      <p:sp>
        <p:nvSpPr>
          <p:cNvPr id="3" name="2 Marcador de contenido"/>
          <p:cNvSpPr>
            <a:spLocks noGrp="1"/>
          </p:cNvSpPr>
          <p:nvPr>
            <p:ph idx="1"/>
          </p:nvPr>
        </p:nvSpPr>
        <p:spPr>
          <a:xfrm>
            <a:off x="502920" y="530352"/>
            <a:ext cx="5077192" cy="4187952"/>
          </a:xfrm>
          <a:blipFill>
            <a:blip r:embed="rId4"/>
            <a:tile tx="0" ty="0" sx="100000" sy="100000" flip="none" algn="tl"/>
          </a:blipFill>
        </p:spPr>
        <p:txBody>
          <a:bodyPr>
            <a:normAutofit fontScale="92500" lnSpcReduction="10000"/>
          </a:bodyPr>
          <a:lstStyle/>
          <a:p>
            <a:pPr marL="0" indent="0" algn="ctr">
              <a:buNone/>
            </a:pPr>
            <a:r>
              <a:rPr lang="es-ES" sz="2400" dirty="0"/>
              <a:t>Roma en el siglo </a:t>
            </a:r>
            <a:r>
              <a:rPr lang="es-ES" sz="2400" dirty="0" smtClean="0"/>
              <a:t>XXI, </a:t>
            </a:r>
            <a:r>
              <a:rPr lang="es-ES" sz="2400" dirty="0"/>
              <a:t>con su imponente Vaticano, centro </a:t>
            </a:r>
            <a:r>
              <a:rPr lang="es-ES" sz="2400" dirty="0" smtClean="0"/>
              <a:t>religioso. Roma </a:t>
            </a:r>
            <a:r>
              <a:rPr lang="es-ES" sz="2400" dirty="0"/>
              <a:t>en el centro del escenario durante casi toda la Edad Medieval. Roma, la capital del Imperio Romano en el occidente por 800 años</a:t>
            </a:r>
            <a:r>
              <a:rPr lang="es-ES" sz="2400" dirty="0" smtClean="0"/>
              <a:t>.</a:t>
            </a:r>
            <a:r>
              <a:rPr lang="es-ES" sz="2400" i="1" dirty="0" smtClean="0"/>
              <a:t>« Todos </a:t>
            </a:r>
            <a:r>
              <a:rPr lang="es-ES" sz="2400" i="1" dirty="0"/>
              <a:t>los caminos conducen a </a:t>
            </a:r>
            <a:r>
              <a:rPr lang="es-ES" sz="2400" i="1" dirty="0" smtClean="0"/>
              <a:t>Roma», dice el refrán popular.</a:t>
            </a:r>
          </a:p>
          <a:p>
            <a:pPr marL="0" indent="0" algn="ctr">
              <a:buNone/>
            </a:pPr>
            <a:r>
              <a:rPr lang="es-ES" sz="2400" i="1" dirty="0" smtClean="0"/>
              <a:t> La pregunta es: </a:t>
            </a:r>
            <a:r>
              <a:rPr lang="es-ES" sz="2400" dirty="0" smtClean="0"/>
              <a:t>¿Figura </a:t>
            </a:r>
            <a:r>
              <a:rPr lang="es-ES" sz="2400" dirty="0"/>
              <a:t>esta ciudad tan famosa en las profecías de Apocalipsis? </a:t>
            </a:r>
          </a:p>
        </p:txBody>
      </p:sp>
      <p:pic>
        <p:nvPicPr>
          <p:cNvPr id="3076" name="Picture 4" descr="http://t3.gstatic.com/images?q=tbn:ANd9GcTDEZkIZV6iflz5E4KpTLf3pu0zJadOoGSt6Bf8fL63EK2mGNC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2120" y="548680"/>
            <a:ext cx="3096344" cy="4176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6033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076"/>
                                        </p:tgtEl>
                                        <p:attrNameLst>
                                          <p:attrName>style.visibility</p:attrName>
                                        </p:attrNameLst>
                                      </p:cBhvr>
                                      <p:to>
                                        <p:strVal val="visible"/>
                                      </p:to>
                                    </p:set>
                                    <p:animEffect transition="in" filter="randombar(horizontal)">
                                      <p:cBhvr>
                                        <p:cTn id="7" dur="500"/>
                                        <p:tgtEl>
                                          <p:spTgt spid="307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83568" y="650425"/>
            <a:ext cx="4789160" cy="3330697"/>
          </a:xfrm>
          <a:blipFill>
            <a:blip r:embed="rId2"/>
            <a:tile tx="0" ty="0" sx="100000" sy="100000" flip="none" algn="tl"/>
          </a:blipFill>
        </p:spPr>
        <p:txBody>
          <a:bodyPr>
            <a:normAutofit fontScale="92500" lnSpcReduction="20000"/>
          </a:bodyPr>
          <a:lstStyle/>
          <a:p>
            <a:pPr marL="0" indent="0" algn="ctr">
              <a:buNone/>
            </a:pPr>
            <a:r>
              <a:rPr lang="es-ES" dirty="0" smtClean="0"/>
              <a:t>En Roma, en el año 606, Bonifacio III es elevado al obispado de la ciudad. Una vez dueño de semejante escaño, se propone a conseguir todavía más poder, reclamando tener supremacía sobre todas las iglesias en todo el mundo.</a:t>
            </a:r>
            <a:endParaRPr lang="es-ES" dirty="0"/>
          </a:p>
        </p:txBody>
      </p:sp>
      <p:pic>
        <p:nvPicPr>
          <p:cNvPr id="1028" name="Picture 4" descr="http://t3.gstatic.com/images?q=tbn:ANd9GcT_XwDD_gla-uE8p6rhmg3QuZJibCxwJpKXeO3A5xpBwrHAYbcj"/>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4128" y="620689"/>
            <a:ext cx="2736304" cy="324036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39552" y="4293096"/>
            <a:ext cx="7920880" cy="1200329"/>
          </a:xfrm>
          <a:prstGeom prst="rect">
            <a:avLst/>
          </a:prstGeom>
          <a:blipFill>
            <a:blip r:embed="rId4"/>
            <a:tile tx="0" ty="0" sx="100000" sy="100000" flip="none" algn="tl"/>
          </a:blipFill>
        </p:spPr>
        <p:txBody>
          <a:bodyPr wrap="square">
            <a:spAutoFit/>
          </a:bodyPr>
          <a:lstStyle/>
          <a:p>
            <a:pPr algn="ctr"/>
            <a:r>
              <a:rPr lang="es-ES" dirty="0">
                <a:solidFill>
                  <a:prstClr val="black"/>
                </a:solidFill>
              </a:rPr>
              <a:t> </a:t>
            </a:r>
            <a:r>
              <a:rPr lang="es-ES" sz="2400" dirty="0">
                <a:solidFill>
                  <a:prstClr val="black"/>
                </a:solidFill>
              </a:rPr>
              <a:t>Se hace "Obispo Universal", o sea, el primer "Papa" de la iglesia Católica, "cabeza" de la iglesia en la tierra. </a:t>
            </a:r>
          </a:p>
        </p:txBody>
      </p:sp>
    </p:spTree>
    <p:extLst>
      <p:ext uri="{BB962C8B-B14F-4D97-AF65-F5344CB8AC3E}">
        <p14:creationId xmlns:p14="http://schemas.microsoft.com/office/powerpoint/2010/main" val="1694867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530352"/>
            <a:ext cx="8183880" cy="2826640"/>
          </a:xfrm>
          <a:blipFill>
            <a:blip r:embed="rId2"/>
            <a:tile tx="0" ty="0" sx="100000" sy="100000" flip="none" algn="tl"/>
          </a:blipFill>
        </p:spPr>
        <p:txBody>
          <a:bodyPr>
            <a:normAutofit fontScale="85000" lnSpcReduction="20000"/>
          </a:bodyPr>
          <a:lstStyle/>
          <a:p>
            <a:pPr marL="0" indent="0" algn="ctr">
              <a:buNone/>
            </a:pPr>
            <a:r>
              <a:rPr lang="es-ES" dirty="0" smtClean="0"/>
              <a:t>El análisis de aquella situación revela que este líder religioso dispone de no solo gran potestad espiritual sino también de poderes seculares y políticos. </a:t>
            </a:r>
            <a:r>
              <a:rPr lang="es-ES" i="1" dirty="0" smtClean="0">
                <a:solidFill>
                  <a:srgbClr val="0070C0"/>
                </a:solidFill>
              </a:rPr>
              <a:t>Por ejemplo, Bonifacio III nombra a los gobernadores de las ciudades de Italia.</a:t>
            </a:r>
          </a:p>
          <a:p>
            <a:pPr marL="0" indent="0" algn="ctr">
              <a:buNone/>
            </a:pPr>
            <a:endParaRPr lang="es-ES" dirty="0"/>
          </a:p>
          <a:p>
            <a:pPr marL="0" indent="0" algn="ctr">
              <a:buNone/>
            </a:pPr>
            <a:r>
              <a:rPr lang="es-ES" dirty="0" smtClean="0"/>
              <a:t>La pregunta es: ¿Cómo llegó el obispo de Roma a tener tanto poder?</a:t>
            </a:r>
            <a:endParaRPr lang="es-ES" dirty="0"/>
          </a:p>
        </p:txBody>
      </p:sp>
      <p:sp>
        <p:nvSpPr>
          <p:cNvPr id="2" name="1 Rectángulo"/>
          <p:cNvSpPr/>
          <p:nvPr/>
        </p:nvSpPr>
        <p:spPr>
          <a:xfrm>
            <a:off x="539552" y="3573016"/>
            <a:ext cx="5616624" cy="2031325"/>
          </a:xfrm>
          <a:prstGeom prst="rect">
            <a:avLst/>
          </a:prstGeom>
          <a:blipFill>
            <a:blip r:embed="rId3"/>
            <a:tile tx="0" ty="0" sx="100000" sy="100000" flip="none" algn="tl"/>
          </a:blipFill>
        </p:spPr>
        <p:txBody>
          <a:bodyPr wrap="square">
            <a:spAutoFit/>
          </a:bodyPr>
          <a:lstStyle/>
          <a:p>
            <a:pPr algn="ctr"/>
            <a:r>
              <a:rPr lang="es-ES" dirty="0">
                <a:solidFill>
                  <a:prstClr val="black"/>
                </a:solidFill>
              </a:rPr>
              <a:t>Porqué las fuerzas de maldad que forjan la gran apostasía, el obispo de Roma no tarda en reclamar para sí mismo y su iglesia, los poderes tanto seculares como espirituales que hacen factible su eventual elevación al puesto de "Obispo Universal</a:t>
            </a:r>
            <a:r>
              <a:rPr lang="es-ES" dirty="0">
                <a:solidFill>
                  <a:prstClr val="black"/>
                </a:solidFill>
              </a:rPr>
              <a:t>". La respuesta Bíblica está en</a:t>
            </a:r>
            <a:r>
              <a:rPr lang="es-ES" b="1" dirty="0">
                <a:solidFill>
                  <a:srgbClr val="FF0000"/>
                </a:solidFill>
              </a:rPr>
              <a:t> Apoc.13:2. </a:t>
            </a:r>
            <a:endParaRPr lang="es-ES" b="1" dirty="0">
              <a:solidFill>
                <a:srgbClr val="FF0000"/>
              </a:solidFill>
            </a:endParaRPr>
          </a:p>
        </p:txBody>
      </p:sp>
      <p:sp>
        <p:nvSpPr>
          <p:cNvPr id="4" name="AutoShape 2" descr="data:image/jpeg;base64,/9j/4AAQSkZJRgABAQAAAQABAAD/2wCEAAkGBhQSERUUEhQWFBUWFhgYGBgVFxcYFxgYFxcXFRgXFxgZGyYeFxkkGRYVHy8gIycpLCwtGB4xNTAqNSYsLCkBCQoKDgwOGg8PGiwkHyQsLCwsLC8sLy0pLCwpKSwsLCkqLCosLDIsLywvLCksLywqLCwsLCwsLCwsLC0sLCwsLP/AABEIAMQBAgMBIgACEQEDEQH/xAAcAAACAgMBAQAAAAAAAAAAAAAEBQMGAAIHAQj/xABJEAACAgAEBAQDBQQHBQUJAAABAgMRAAQSIQUTMUEGIlFhMnGBBxQjkbFCUmKhFTNygsHR8ENTktLxFhckg5NEVFVklKKz0+H/xAAaAQACAwEBAAAAAAAAAAAAAAACAwEEBQAG/8QAMhEAAQMCBAQFBAEEAwAAAAAAAQACEQMhBBIxQRNRYfAFcYGRsSKhwdEUMkLh8SMkUv/aAAwDAQACEQMRAD8AqUcOCo4MTRxYLSL2x7cBYhKhjgwSkGJ0hxOIscUvMhly+JEi9MFLFghcvgSulCLlsSiHByQHEscHthZIXSg0y3sf9HG6ZfDAQVj0Rd/9X9cBmUygTB8z7Dck9gANyfYY8jiJ3O319yLJ+mGceZhWJyWHNlk+7RgGzbANIR/d1DV2ojvjHyO13q1GgvpooHb31L09Birx5J6WT8kAdUD93x5JKkJV5SAmqjqYLasChok9aY4C8XQ5uBGzOXlHLCAvG5joMP2lEi+YMCBpVg19AbxS6zSGTMf+HlaVWVg6KGGoCnjUABT06em/XGZjfE202lkXNrmPvdX8HgX1YeDYcrn2Vv4bxOKRF0yoT0oyJqJU6bq73rV8iMGQzIz8sSIXq9AcFgPXSDdb9cc5jybz8p55Fa1EaJGukINJNDYDVtffFx+zziUCVlgumQlm1hdptOpt2A2ZVDCjQ2264DDeKCq/hkAHvoE3E+HGkzOLj0/advBTV3IJ79BQP6jGrwYdzZaiXvooB9DrLGyPblHA54XoOgXS0NzZ2A7/AFxqtrAmO+7rKLTEpV92OIXy3zw+eD88BRqGFg2LI29QSp+RDKR9MNDkCVNDjTkD/ROG02WxCMrhkqClTQfriE5b/W+HBy+NDlcTK6UlbL4iOWw4eDETxYIQulKmy3+rxG8Hzw2eDETQYIBRKVvBiM5fDNoMRtBiQIUylZi/1viNocMnixGUwULgUsMGMwdoxmOyqcyYRwYOgg9sbpBgqCH1xBcllaLl8TR5bfBCw4JjyxIwBeoQseTN4KiyZwRHAcFxQE9sIdVRQho8uPTEseVwXDFiZId8VnVUQEoL7sKxXPHWkZeONmCiWXSxa9ICq121jQdRjpiaB0k4upgJHTFX8ZZNVAmbls8RVUSYjQwkYrIyg9HClW1UaVW2HUUcZWPBdCtYJgNds85XNfxwkY5mXFkhGKQrNS2pIkB1dWrUaNm8dA8MnMT5N1Mp5uVzeXk20DVB+HrQ6NilLJ9U3wu8Q+EIo9LEQW0eo8lUagVtmQSKzSIKsEsCANvTBH2ecWy6ZtstrT8SJ4ZEv4pIgH+RXS0++3U+2PMYaueJA6zb9L1GIp03UcwjmOyh/tkAjWGG2tJmf0HLcaUctt0JZQB00n2xU8vwKeYj7usulAGtXbTpdgejHY9LKmzQ2B8w6X9p3D/vnChMh/EgssprzBAUmQgHZhpLDe7T3xyLgHjGZERVmdGjkHSmLwuadNLAh2BpgD+tYtYttZzszY5JGEfSbTLfX8p1wTw/zpqy0gd4rOuyVWya06/i7qDYIO90MR8J4ocrm3ddOqIUyMHpi1LpUdQQNTEn1GI5/E+cZM0qySDXOjSMoVRTfhs8hCDksay6bFd9V9zivCKRmEgjOh3NS7hN2KDU58qgae9YrsZUa/Nm8u/dWnFpaWvbHPv2XeOFv94y6TBWBzM6IgN1y0SRSwvfTXNbfr9RhhKFeWXTRKyMprqK7H06j8xgHO8ahyicOgJKgaVHTyry+WrEjy99umqmq6OOQ8H+0TMRzzypocSytI4kPYu7KFs7GmO4GwrGzTxBYZd6rCfQFQEM9F2tcvfTfC77v8ND4g7avX8eXr9Cn54R8a8boeUcvno4z0kWGL7wQ1Eg6iK0XsQfY71WEHAePZoFEhMWYdVZeWwkjlJcpIzFSdgNFEmgCx7DFg45jagafg7pDME91Mu/MfK6B90AG+PDAME5ZnZQZEVW7qjF1H94qt/ljZsv3xoipKokQgJMoPTEMuUr1wzZN8amPBh6FJGypPb88QvlDh0ydcQ8rDxUQkJLLl6xEYMOZILxFLBtQwwPlCUmmhvA7Q4ayQnA5y5PXDAQoSx4cQPHhpLCcCSJWDBXIDk4zBOjGY6VMp/FHeDIoQTuKx7Bl/bBaRXisXQpuvBl9sEww4nhhNYIjyxGKjqqKFpFDeJBFR6Y3SI4JEBxWc9FCHSDBWXg3xPHFQ6YkRO+EOqSiAWhTY4rnjQ6spPGql2aKRSFskApWwG7eZk2HTYkUKO3jzxNFlctIrSMkjxto0KTJ2Uuna11BtyNhjnni/xpPCMoFzIMrZbVM8QRvxHcMQFXYOpQC/Qe+Kr6kAq9hqBe4OVejhGTdM1mBQEHKhQo6vKdNbggEBVajIaBPS+uEfDUdJ4syXRJDMJfMQAAGDbgG+t+Ub10GF+az8k02pnaRv3pTZpd9+wA9PbGmYzxC8sHZ/i32P07Yzcrg6Qbn4XoGhpYc4sPnv2XVH8QIwzLc+OLLykO2oqxEpGwy63qYaNALmrYEgdMUjieUE8kZihMEQUaVANuf3lA83bqcBcB4TCzqcxJygdwSpYsd6oCyRYo0DjouW41lmikZGVIw5WNw1GRlG5ahcbGrAIAIG14qYrEVWukS6OkAT8n46KxhMPRbZ8Cdtffp2VS8lk4jNT8zMDSdKHURrqx31NWr298O5fDs8SO2VVuUxBMMhU2d91r4W3I/wCuI583zzFLloywRnUl3VNivTzb7E3fTasS5zNz5p2Ko+XHIKnS+lWZrdWldK5UaWGBIGoJ3usVialRwJMcwTO/K3urbsjGkMb5EDpsex0SHOcXIRGSIRll0sdYKOpsFSi7jqfQjUcJBk1KXR1ksdKggCwSpA9unfbFg4uqkZnRSR8wCMKABosDYdSNuuE2UidoiqkfFfUgg1WxG1H0xepuhsi1+9VUfSBfEbcv0rJ4ezvKjjEbFBsXtCx1XvaagWFehB374vOQ4Pm8wDp2VT+Du8TAg6g4LszR9hoOrpvYOOacIQqxRx+I4UoeoYWdgwJIsE/lvi68R+0GXKZvLZbLuFidItb8syMA7HdEPVqJ7b38sU3Ui6uA3XWf0V1apkpSfKNvZX7gGbkkR1msSxsFc8t47JAb4X3PXqNje2GwiwH4cyk6xasy2uaSnk6UjFQOWtAABarba7Pc4aup6DHrKRcGgO1Xj60F5LdEE+XxE8GDSh6Yirc4sBxSEE0WIpYcMni2xBImGNehIS1lxDJD6YYvHiF0w9r1BCWSQbYgMeGjx4HaHDw5AUrmjwK6YbTxYDePbYXhoKhLDDjMGcvGYKVyscMHTBMGX82NkiwTl4q64znvTQFLFlwN8FRLjFXE8ceKLnIwFqsOCI4ax6i4kUYQ50pjWrNGMKgY3GAuMyMsEhjvXobTpXU2qvLpUkBjdGrF1XfC5Tg0Fcv8eTifMO4keNYTyudExDJpBLL6eYuL9qOKNxDhkgIEjNJGI9WmVV17eYK71qX4r9CB7Yu/EPCH3hJMxE0vLIGrnBojIyEU9g7qFAAYdPShij5pFBLMGUOL0sSxutItnALMet0Ab22x599QuqOM76QvXYSmwUw3lvPyqrmpkkfSiLGv8Ckn5XZJ6+tYzi8Cqy6enQkqQQV7bmj9MNvDXCvvWdSNEY6m2369TbbUEWiSP4a74E41KZWoLQU7L0AJsnb967s4vgw4DZJLQ5jr38tgiuCzoZk5inSu4CsUI23YMptCCLB9fY4uGXyML5gSJHI4ZVYC2eZ6PxOwIVNiPKAAARdmgeecOzWkliN607dge/z2746t9mM6sW1ElyigDoTZdyF97V/W6F0BjPxpdTaS3yV6iWFhqEXCiWGNfPNKIgrtGyNpDkgBtEUaoZLFjzMST9cb5DjUbuqImbIkOlSAUJkPc3JWkAXddBvi/wDFPAmUzbMZoyXNgOLR0BUVpZa1AD97VvfXpipeAPDUUWczlyxTPl35UVG3p1DO7dwdNIaJorJVYp8BrqRqbjZJ/nhwMz0VO8ccL+7M6VSuBs2kqXJ+OOhsNjYI6keoxXuHaRCzNe6M+37y/st3oqVPsQcdD+1fh34aUtW7pbitydflFfDSbVXbHPuKzRDLhIm0uDpZRqvSd/Sj1YV8sWsI81KLQdSb+iPNE1J2+6acO4U2Y++CK1nyoWaPc20SWkqg+4ZHB71XfFiyPhyTPaMzAgDCPLtG5ZQ8Rg1g+Qi21FUYEbeU4rXg3Ntw+czmdEuGgr2S6MyeQeUjUCE2Pa99trH4O8Vrk2fT+IgLMBFPKIPNQEZUqYzIF2Hw7gbd8aAFOWkHpv3qs57qwzQOuy7Hw8uUBdQrdwGDAe2oAatq3rE/L3xPljqUGipIBIPUEi6PuOn0xIUxq515s0yhGgvEX3XB+jGpTBB5QFiAky+BpIMNXTA7w2MMbUQFqWPDiFosMTAcQNFiw16AhAtBiGZPXDEx4glS8Oa+6GEtkg+uApYa2w2lTAs8V4ssegISz7uMZgvQP9f9cZh2ZCrHFHWC4o8RRx9B6YOhTGLUcrIC9WDEyx42XG4GKpcU5rAV4I8bBMek0LOwGPUa+mAJVkUwvAmMeAEEEWCK+h2ON8ejAymhgXFvtQyE2XmAy2amgiVA8cSCXSZC2nQhUaANtVM3Ut2OOZ+L+J8yZ0JUEEM3KorrZVLgMKsBr+t1tj6U8ZcRy8WXkGYHMDowEIchpttJRVB3vUB7XjgvBs3BHKOcsEcYVSPwkd6IMmlmY0xUEKG6t9DVCvlYc4EkbbrVwxLmlug53unv2H5SGN8xmZnVSkehAxA+NS7tXqFUD+8R3xz/AC8m9+VthS6uurYgV3s3XscdEzMU6SLGWU5cCSRWmyiSKodgpDVYbcUK6WB0rEHGPC0QiIcu8iHWZECowP7KKosAjoEG3piq7GsMNI18/wAgK5RoPa4vHcKh8T4eYidFk6jr0g6fKLoV2ux/dxePs04rpbXWwJ07C2LgI6AkgbMUIPvhEXkBaGRZGKi2DqNdKG07AkLQ1sSa6+4OFvh3iP3XMMp3Dal2O12LA/4dj6jE1WOq0nMOvym5mhwj+l1l0GHxs2dymfzLkh8ro0ZZZHji5N0GcKwMh1E6rNUAO+Kh4I8QmbiWWiaKARyOkRVIlWgTerUPMX9yf0GAszmfumbMypeXzSSakIKq0cupZYtiaKODRs0UU4W8FjkgzIkhYa4vOhqxYGoE+ux/li60Umt6ELKFCu90M2MflWDxTxpnzU8auXghzMixKx1Up8rUT+zYFehIIwtcMcyUBKamGw2bc12PUbfMDAHDtJiCtY1OwsHf+rFWOhFnf54OzOddXjmA7KC/awANyRtXlI7b4Q5gaYaOa0aDv+IZjuD+/lXuUZdBEsxCDo0skYIWrOwCkBjYNHscRz5jLRvIiySyqY42iWMAh5JHI0UgoObQb7jf0w44BlZMyBEnLIZY9ZkVJBpI61RB8ygL7jrsRg9+Ax5LRBWZkZmKxvEmwaUgBeazUGDICAd1q/TGLSAMAgkzz9VZr1srss7eZV48GZx5cqvMJZ1OgsxGptO2pq6N2PuCe+HhGE3hDhBy8BQlSNbaNKhQIx5YwQO+kA/3vbDzHp6RdkGbWF5moGl5y6KMrjUriWseVhspJYCoSuIjHgphiMjBhyQ6mhmhxBJBg8rjXlYYHwklhS1sriJ8p6YbNHiB4hhgqlLLEmeC9h+eBng9sN5YvTAsqYtMqIC1LeQPTGYJ5eMw/OUOQJxHHgqOPAsWfT3P02/PBkWYUix+o/zxluJVprFuBjdcec0Y25gwkyntAG6WeJ+FHM5OeBTTSRsq7keavLdEbagL9rxRfsa4m5OZgYt+FyrQklY3OtWVCTstKNuxBx0HjPF1y+XlmYWI0LUOpI6KPcmgB6nFM+x7hUkeWkmmQJJM56AeYKT5z3NsW+gvvis+eI2Oq0KRAoPnS0ea6GMC8S4gsEbSOaVRfz9APmdsTSTAKSSKAJJvYAdSfbHHvGfimXOztBFYymigwqmcMLMgJFrsAE79e+Ir1hSbJN0WFw5rvAAtuqz4v43PmpUlnh5zCRljaEtGEisGqBJDGzbN2GGvhLJw5hUinkWHmKwCs2l5KJSRVL7P000CCKPW6wsnh+7oYYpkLmRzojgPK1tVRF9ZMS6fNXvgLxDk/wAGRSweXKypKAQTs5VWW6pgWMbAH1bp3yWv4rgCdTrf4Omo0W1VYGUiaYiNrcue6vuW8AwnMvAuXeOOFgxl1bFW8yaaWz1fe/Lo3uxiteJuCx5bmWNTXK5kLmyA2liULMWe207kCz3wll8QOOc3QT6xBFEoRkdzpiBePS5EettiSPKo3xD99DSpkVtkhLBpARbSAl5W5hB8moNQrfqcE+iZzA2310CUziMfkfEwI9VDwTK8iJmaIEorM7PuqsaKxhdvxD03LdR5drxVc3AUIIK/ESpU/unqL6C7o+2LLxpREOW0mo77WdCkWSAf2muxqKm9txeyHM5RrUH+78jq/wAVOLlE3LjuoxDZaKY2VhymfXN5GSKQ6pE1T2T5tasiufYPG2/8Ud9zhhxLwtPBnZI405mnymhvQ2VtIvZhpP8AfrFf8JZK8y0Vk8xGi6quoy1GBbdtbp0sgAnscdhg8NcWlXz5yJVULokRQHIVUYEkAiiyoT61ZwLmXLR2CuoYx1A5jr5xcTfQzIJXNvE3hz7rlMtSFZpTO8q96ilUROBZ2KSPRGxAB7XhHlt1aPWdyukEMQwF7eW6YCu3rjqfEfA+XysU0mdzfMleAQlVKrQCqVCoAdxoFX2U7XuOdeHvxG5dHWKVT2NMSurvtqYbb1WOqOhpnZRhjxKtt5++yY+GWeTKZiMFx+E3KOmissDCcAMoBAKhwPdq74uHgbNtJmcvHxF1njkhuPnyK6vKz6kkRW6sV/DodCp63iOYyIyK0sURZX0q0f8AtxvzLqiLKjzbG/cYv3g3wzlljjl+7wLOoAZkUGnFklCwtbJY9iOnTFbCVm1qmwm4/O3TZdjaYot57TOnfVXBAANtsbY8Axl42lhr3GY8vGXjlywjHlY9vGXjlC1Ixqcb3jCMSCgLZ0UJGIXwUVxFLt2wYKSWFASjEDxDAXF+J5gD8CAd93YfoAcUvjjcblUgGGIEH+pKqyj2ZyD7bYZxiBZpXNoA6uA9VfCo/wBEY8xwp/BXFSSdbmz3zA/58ZgePV5fKd/Hp/8ApdHPErIKz5gfwtQok+ukE7YJj45IXZUMxPpaP3qwt/ripZLPKW8iCmBsKxA01e5B2Fe/bFq4dxCKcpHrD+YgqsmzI1jUBr1NRFfUH1q+WrPlMIsxKV+Idr5qoDfcBEewf7WJvvc4WzmIIxVXywRe+9H/AAPbpircay0iLzVZuWH06SF1ihts23msMrBq09TuMCwcZPVdif8AeI3T+0W0k2T0OJ4eb/S7NC38f8YkMUWXfMa45Vkd5Uj0aTGAFG9WLYtQ3xfcgFjjjjikMSRqAAEBJAHctfXdr73jmniLLy5uJVMgGgmtl0EFaKsNRFbKR3G+KgPFudyycgZ2VUBATlbgILvS3YegBOMuq11KsXEWMR3C1aYbXoNY10EEz3K6/wDaLx1Ey65Zjq+9MUYdKjC6mbygGydIHqTjlC8F1oBmJhCiSEIo0uhVxGNSarNk38vzwFnp5ZzqMkjalpWmqyxJPvqO253I9sMuJZBUiU5tWNsVj5ZaQK9IVUMabT12NjrXXfHxFUueDME7C59J+9lvYTDtpUiNd50B6SJR+SlkJzkeWBjaNfKFW5C0RSPUxYFSXXV740zGSGXdZs0GZJy8bKzBp6GkxutUmtCsbbEX0s4Y8H4tLJm4WZ1ji0nmx6CsmpVbzbqeuq/7uI+I5lDlJM1GJJU5gMMUhtFKPtKqsdSrQA0j39MZzHvZVFtY872ibcp/Ks1GyCD31AUuYXKIJ5Fl57yMslNFIkvPVtfLbQAvxszkE3svxFcZxDw/mCkYybol2zuQL0vpobg3QsncEnCng/Fp48ycuIXEj6pJdT6lKyKkjmNTaqWNeck1sNiN7D4bzGckzwTS4iUyCRdCCEIQeUwYm3bVQIrscHiy8fUCLCb6H0SaMMY4jnHZ2SDjHDVyuWjfOoMzIZGVWRSNKim3qgNy52Au7wu4gIpVOiGVOWusMALU2K+IjUDbNt0ut+1ozORky7TAZiKebkuTEDKGY2HDsrMUU0SoVKBvCaKOWSJs1IoWNAOdoU/Ho1Kx3G4Zl2utRG2JovJGaZ6za/JqfIIgnXpf37KqTK8RWUXrV421VuNS8xQL23WjR9xgvi/2k5+YsozDiM6lA2BKsRs5AttlA3JwdLkjyyq06MqG6ooih6kkXqu7ir6g7XgSXw0FZmJAjYnTq2Fow1K3daGr+R6G8ajarRdyzqtAu09UgkzEzga3ZlJ7kkWd7+ZC/wAsXHg2UhhgJlYpqflllsvZCt5QACB5ms/wNXUYKy/2fZyUuRGOWGAZQrX+wDoXTqJCirr971F9MyHhpYnRZYGdoE1QksHRrQhkVtI86toA1Lq3JFi6CqTVAA03UU6raEkG+26q+amgaWPLtl5C6oD1JjRPiUOxa3UmPvdEd8MeEeIGTMTy5YmSRVAMTEhKjIDohI3OpjTnuasjbBnEuEZlYo5FgjfOM5VxCVQKhLyCy96goXpsG1Y14vwiSMFcsYoZWcGRjGoZ0XVqkQaaZwDffqeuMVzHUSCLcr2mZJO8HpEq4K7KrYN52XSMpnhIgdeh9aBHsfQj0xs85HUfzGKRwTj33eV42kLggMqHYr2JRTuEJBJ7Anb0xZ14irrepKIsah1/nd/Ttj0eDxTMSyRruF5zGUX4d0HTY2TFZSe36Y25m2FP9IOGrlhtv2WS2+Qar/PHmkMSaQdTTR731uwf54ulqpCsmhzi77jb3xG3Ek/fX6mv1wJGRZ1csGtq/wAzjTMZcDrsO9aro17Ud/3h+WB+kIg97ke011pZd/cfy9caTTMos3XsL/kBhCuThJKKzjvqY0u+9EjGknDZ0XyZiVh+6i2K9mNDBAtOhUHNy+6YT8acXSSkDe+WfyskX9MAS+KGUW6uvpqSj9KwteXOE/1kigb2yxWQP7Sn9cQQ5jNIfPmQwHulV7gaTeGho6JcuRY8T6z3v+Iaa3qx5d/ngTinHGiI16tJ6uER19tRJBUe9Yh/pKdARrLWT0WPUSehIsX17nAknGs4q/iRmt61KNLHYbALIPn5lxOXyUyUT/T6f7yP/gGMwh/p+X/3Rf8A00/5MZhkeSiSqvFBCTpSFBdg2LOnvd3V+gxY+FzhY2EkMbKK0jQgK1v5WA1L5j2NisVMcRFUu3rY261W/fECcf3rdhemtze4232GFFxR5ZV+y3inRnIgb+7zaopVYlivlPw9wl7kHcHD3jX2fhlV8mzQkA2NTMG60Dr1V0GOLScfcagtadQ3O7KQRRFG8dn+zbxeZ4GWWQuUoU+59O2LYJczM3Ua9UtzY1XPJuPcQyzMj6WKGirAFh8mXavl64Pyn2ioWIzUMnopRg1X/CdJrHTuI+FFntiu7ArdC1Un4hY3Irb54pfHPs1ETM0QZgAu7b9dmWlGwHX6+2AJnQpJLRctVe8V+Ioc591iyzSKeY5oqUZXCppANm7BYbE7nEnEoM4IohCiPGQNWojUxXYbEhdlC18x1wk4pwZ8rJFqPLkckKzKAqldJ1UCf3ia7Xhvw7KzjLshY5dmk5motzX0hbeuyqeo61Te2PM+KTxpMWix+fTpK9p4UP8ArgNB3Mj9n8x+lfGONLHmw4ZpdDMoOoKCV2KKQNwLFMRvprviw5DjEBZHaaWJ2/DEbleWFLJ+HpA8oUts19SD0BxSPE+aEz89ZVlUkDTta7USwHW6Uk++CMvksy+h401kLaCrNJf4iU2q73NenfHU8KKjGwNr/rT8Ia+LFFxzO37801yvFmM4TmkysRHLOdnRtRbVuCKABG13pXuADc5s3m8tlB/7ROSLKkDl3eltIG6rsSaO43q8UeHKyyzo8WVfXqWWS1oudRD9tlIDACjuzXizcMizCk5gymaEhnSKNQCCaZYjdE1qUADa8UvEMNww0kCOu/SRp9gjwldmIlrT3zuVtxSOaFUXMZyETSSGnESBpYVoOh8uzEn+Q3x74N4XM0Wq6zAnssGLqIPwjpVfg1MBtsdgdhjZ+JZmSSZ87l40y8aOY5NKmQWNS7WQzE1ddCtYtnhThswyUOyPqiVzckkRbV+0SUOk1R09vrhvhtEVSWujmYiPK3wVWx1Z1KlLddPZOMnwCFSX5JZyxYkihZ7gHYEChsB0xPmOFIzMzog1MjHyDVqj+FtSt1HT5bGxhZNk8zVCOM7UdWZJ0nsL5e/5YyHh2abfSEr9pXVmPuGrp396x6QYekBaB6LzLsRVdqSfVWIPQ8qUAKUClFeg32HtgY62+OMA9RfnF7/xe5whzGUliA5+ehTV0Ex0g7/xMN9x0G14hTjUEepnz8ekDZIG5r7Gtwu/003gsrBaQgmoYN04j4HCgcovKeQjVIm7WOh/E1XVnY9icVvjXAHXMR5jkHOFCfxRI3Mi1fFUDEq6jrSEEXVDrifN+Lsgh5Zzs7lq/q1ZzTdN9B326dReCcv4g4cZOWHJAtmkMjKoKANR83oaIodN+2EVMLTqAwDPRW6VeswySPVcj4j4hZJQzujT8srzFBReWS3lC3dqbFEXfr1wT4V8bz5SVAGk+7Bi0sVXSmgzjUGIIJvqNwPXHSPEngfI8T8sU45qgNqjkSQqSTuwskk+53045B4j8PtkGbKSlpJ2bykKRHyKNML3Z2PpYUIQSSTpoDD8Iy1bbcY2szhvHfe6+hVzYMYcUykBlKFenUbbHoRt88CZjiqLtKyDfbW3nB7AKBd/LFJ+yzimWMTZfNJG8kTUjFAxdGJNHavLXr3x0fJ5fLgk5dIQQLIVEBHodhfT3xeFcObICw6mGLHlpKr83H0VuUrssi35eWzkDuWDfBRI6jb64Jj4lmjpqHTHdFmVQ5vqyoa/M0PngjM+LI451ikbRrBosQAtDow2oH971O+IeO8ZkhpmoqSNNMpL7G/Ld0GrcYW95DMwClrQDCI4PxL7zYGuJvMRbK4K2QpNrQOxNV26nC3ivEpYGIdo9W2wAs2QBRK+vfa+w2wD4Q8ZwyZl1ZlQs9KpH0BBva++3XF54twaPMxlJFsHuLDA+xBsYexwABcNQuLS6Y2XPJuOi7KBlskgDVfoaO2Isv4oYC4lKDuGRVvbYdawPxr7OJo2rKSLKwo8udtLVsLV/hffbdVPz64UZnhPEgBWRkBTYFHBPzCrKSfp74MmkSl5XhOOJeJ6UHlLZNWUQix7gn3wBLm9YJLLpoE8tlawSL8u2rCSXL59W/FyecI3rlhzv37NXXEGYgzTil4fmSf48uTe/qADiJpqQ1ybjNQ/vP8A8I/5sZiungnEP/h+Y/8ARkxmOzNRZHKm5niZJoHbvgQ5jGgYk7UO3p+uNmgrrX5jBgZk2AFscwbB/U/rixeFPEjZQvIhIkrY3p67Gwb1dsVtU3xuF6VqJ9awxrshQvAcIXbfCn2xUSs0b8ujT1qZqc0zaRXQ71sK74u0X2kZQ/7QbdWYUOtHc0G232sUO+PmfKZZmPffruRh3k8lSG2jAAsBzaEg7DTRJxOUPMkJD/p0Kuf2veLsvm1yr5ZtZjMj6dLKRq5YUmx0IVul9O2KzFxCMsM1IxV9BAj6qy6dJv0tW6DazeF2XjmWUsFWRyjBQuyixbDoOg3r1OJeNZMAxzPau1AolHznc9+hvbGHi8rquX06+X+V6fw+WUM/r011nfyXSPs08K5TMxtmp40CtpEcR2Aq9UhXYEsarb9jF1zed4flVXaOw2hQiqWBrcbdNuuOC5XiRCBIw12ew2BFFS3p7G9/XB0OWzOaPLjSTSvmar0AWFvSANug82+xPQHGvQohjQBK8xiahrVC5wC6Hxr7U8uMpOIFKTFGq6Oly5Qa/Ty29+g9sUPwNmeYGyrySRyPKkySR/tAeUq3coaVvpiv8V4c8MzI8d1dhj1IYraHYlTpJFGiO+JOC2uciA8shqyOieRqO3oLJGw2xnY4Zw5vL8LX8PaKYaRuuuwQ5SPOTAZmQyrGzMskjfd4/wBkK1+VaBXyk7bY8yXjnM5fTHM0UrBQ7oqlVXVVBZP2gR5gaPffbCXh/GwsZycrrmXVdTxhSpOgGRSdR87eWM9e/TbAPE+JjMwRSSxcrUGGnzjyxlVDAIQKssAK2rGT4W1wxOloj7WI0MHy5XVrxOnlolxO/wCflXbJ/adI8l/d15ZuxzAGWhq1atNGxYoj9nqOmNMx4qzmYYcpCivp0oCCqldWvVLFbG/IaAr37Y5hl4C7jWSF9i7X2r097xZoVSPytLmIdIBJYoz77sUXUxoV0N49UQG7LzIeTYle5jh8gctJDqbVfxM7aiQxChiW7dWFDGmTzHUzZZoiCPKl66s/FpdQLq+vyGNZOKIh1I2YYFtnlRTqAPZI63PTcfljyLxezk8pkiVegBkQL3JCkabPsT8sKMk6Jo0TJuNwlDy8vm0UbClnLWCBUYLhbr374AeLNZhjWUaiosyRT8yqvzMoOlt+zGu2FPF/EU0scinOSFW0h1CijvtQJqq62x/QYSZKcqbaaSOjaFEXUQOhWiAm19jg2lwtKnKCJV9ywEcZ5kMOXZ1ZOZFmpY5KbSS2oq/nNVZF7n1xXuKcFErMIZnzWYiiAjSaNn8qtusciFA7i78yEGtyKxvk5uZIz53VIwjGly8aSEfsgq/lZ9rLFTftg+XKzSxmRTJIqk/gq8VkHy1eTpl2/e/dHW8RUaCLqGvLDIVa4O7RZpQroGNiZmZXiLadbBibQgHqASLHteOgiLPFVDSwJEFoPAx8zDcOVQMA1dALodMUqLJN94gaMR6Yr0xhHSJKNaVRxzpZFbzM7bnoLG+LBmAVhmWbMqELNpU5eQlCp1MDrXUgBFA7+9jFWkGtBDlZxNUVHgt5JlJ4hjmj0Z0NPQVUb7tOlOGYazMyoa3Fjaj64VeO/C88sseZyzoselbUPQQ7l2F0QCdyK98c/wAznJkYFXV7J8pA27DUJECrY3HbDPg3i1koSQxyxqRq0N93k9wHgYBj7lT88WMzCIIMJWVwuChOAzyyZoLGdEg3RXB85B2WqO5H5HH0R4eacRgytdWKD80kdVboNzfTHL88uUnRJ4mnjUaGeUPHK0TMap0b8TYkDUlr3OA5fFfLJKZkFASqoA4ZAALBZtNb7WLG2wODlkQD9lBJJmF23PcPEpDEU4qvUC7o/UYR8T58BIWOSVWsCiW0kgbk9eu++2xqrxS+C/ahMqFmi5yBCTJHJCD5di7Rlgxr1/lizxfaFHJFRLRMy6gZdCh1IJtGDFOxFFrwjI0mxUk7lS8K4RNeuaaRfWiyk7DetulNftWJzwxjqYSFrO2proHpve4xWMx44EYYFkfzAsA173WnY7EV2vrgXL+IxIsmYErJo/Yv17Ct9wCLxYOEEXukh5VpPhwf76X/ANVsZhKviQV/WEe22MwP8Uch7Kc64dJwgLvpc+hqx/8A354jWEnYKB7kEn9cWLL8WMSC2JYbBQkZFDp5mcn8vqThhlPEAffk6nPtZ+hqgcHDDuoc942lVvL+HWO5RmHftf1qq98OeH+FXPql9FXzbfXa8P8AL+KGjAZcm19PxGFN7BSLrDvIeOZFH4sCFavSulWA/hJHXrthgyBJdUeUhyv2atLFq5lAEalYURdEEhdzif8A7t9NaJYNIqyGe+lmxuQfnWL/AJHMJNHzlldQ1ArqsgElQGC1VXYq+lm9hil5p+KLIdCSPr0gs0NeVGdAzLsUWzqvSdjeGGBdKa6o6yq3F4IY58uiSc0KruWjLAknSKo7t8J7CwcRZXJpmpmMJblnT8Sm3aNSDW1J5Wv21CvZd4h4XmstmDNMo/EJIlj2je1BYp3/AGh1AO+DfCPH3jb4GkDX5VIuwNJkVSCpIG3rV1WMnIHYniOFuyvQurOp4HhsN/8AH+1ZeC8N5LF9NiKlAnWl3vYqe9jYnb1GLjxDxTHlmqNANl8yR/AW77CySLBoAX0rFbnzAzAikVzlpR5CbYOCPgXUErUQK9R0vtiDLykNZzBuqIZ2J2sks+1V03xrhzXbLzTiRqlXjONc9OZkEtqBdROWKrstqzgbbgsfU/LFaykRgZWBaNwWIZoiNKkFQTq69Ttv88X9uF5lixLRaf2xzfNICKI0gMQa74o/G/D8sV6SZFIfzAL5VU6vNvfve3yxQxVAu+postbAYsM+hx8kwzHFYGI0qXMqaJJgSHjAcFmq7J2WiSL6b7264RxXLyIykPIAgRSWkDABdrG2xZWO9nr02vli5pgKBP5nDXw1xfRIQ41alpbYgBtQokgjbqN9t8UcPR4Lw7ktbHV/5FIt3N/ZXgxL2MgG+lUV2DAnodmA9Nxg/hySqLCPpOxsIzD0AVytNVi/fCqLi4dVUPOpseVuWY+u/VxpF9zhhwfhoQl1mQltiJOSU63ajzDGyS46LywEf1J5NwbmJbxTgs1hUdEO/qQ38heF2c+z52oJpjar/FlN+vxU56FfTDvLZJAwUh4tr1xFNBPYAAage+574dQMoQIZJj/5kaFthZYVvuO/TGfUJF1fp9FzbinhKaONdZE2zXy2BqiKuUoCx9qrYWdsL8v4ZkkO6uqjrrlUWAT2oE7D1998dQPDIwAqagpJYr94PmMm76ljKkkmjtV4X5jwu7NqICjouiGfYAAUSzODsPQHCBWMwmxZU7J+HGLcuExEDUzCR420jcKutkJZ/kNsMctwmEBhNvNRpuTJKi+U0skpjB1XfmAoeoxceE5JlvVJmBY8waFRGf4n0wKCB6tuPfHsrSCjEkLrZCvFCq7dzdEA9dxQq/oZryLFAWc0i4PCq5hFneJ9I2/rUCm9QZVYESVW58u3rgjO8qMtFHHmIYyzlmjysXLY3QZZNVt6k2L7gdMMYfvsPn+9Bl2JScxIu4FDVGit1N7nf3wLnTPOnLZY3SQkkpGVZD1szhgg9tQ374WaoIuVIYBouZ5ngrLKzwu0q6S1rKiPVDUTGbse2/b6IsxwxhKEX8a900bMb3Aopd+oAIx0Pi3hiW3Zc3IF6qgV2ViBv5tem6vcA/XFbzHCl0EskkTdyiLItAfELdZYdvi8pHfphjXzujBVTmaaGQMQ0ciVuBTqa2Pqp99seQcVUtcqCVmItpXlND/y2Vj+Zw3zGWaRVWQu2m1UyrswO40y9V7/ABeuEsnC9zRIqjTKQ3v0uyMGHJgTjimSyrHVk8xpPXlS6lqifgkdQt0AQpN9rJwMeOMZtc2qOQhTrRa7AeaM0rAj0rrhGzEDpX64myrKQQ6k+jAmx9OmIhTCs8vHFdFWXlM0YAjeIBNj1DgLTHoQa9cQRcSi6hJAL3Kv1+ZXYdOtHFcUsl7bHYgiwcT5NhsNQAPxa+gHzHX5D+eJAI0KEtCe/wBJ5X/5j/6gf/rxmK8yC/2fzP8Alj3BX5ldlC3y+b07hhf5j8iKwamdLkHUiEehKD+QAwnVv4cGwZ1xQAXYVugP+GGN5IXNT1E3tplFjfRKSx/I9cbxvEBqaWYHpVRuCSOoDHc1+WE51/E0Irpq8yD87oHG7xQkddPybXdfLDoCrlvUp3/2xzITlxZkgD9l+Uo67Gz3w84Z4/zca6JGy8yqCSRIwl7EnWjeYADoBipZSLLr1jklY9FFAfMg2cHNnEZCBDMtDYrpQfMmgMGJFyUBA0A+EfxvOZPPtLLJK0cpMSr5rTSPIzaSAWIUDa/niLhvDsvHEdMqztbfGsyRr6EgIQG79RXv1xUwE38rlu9yIB+QFn88OOC3FZDQKGAtWlJYj1AXp9fXFUPBdJCs1GfRlBXSeHZ6aOJAYo5gVILqIyCLFLzC4awAT5rO/TCrMzSZgqn3aNUUVba1A6+Y6JAv94kj3wJlM3MF5gkVSFHkRCw0izZY0PTqf5bYmzPF9SKjwRuf2tMEd0RsdSAsTvZ339saLWZdCsqOQUWYmK6QsKt1rVIzKKN0pSQjve9X79SuzySct7MUdgigy9KIrT17/X3w1SEGJwFNKPKAulr/AGtKDzFdu/c4TPwv1VwAWsqWIB9N9hhjmEhcwgFKB4bDfdYzYzOYkYFLAEaNoELOP2LJkYg0dIBoA3iDhnAC6xujqSzTJTdmijEo1fwuDpv54bLlGgZyiTK5UhnOgNpYEPpJ8y6lsEjejWwu9osvKEVECqqcw0BuTKNDOSDZPLCqPQL62TmfxnTZa4xbYR82fgWeRk+CRtQULrAsAlVXSToDagAd6AwTFxPlya0qPbYjLCzt00knr8jgKHw7PILC0asan5YP1fb5+94c8E8KHSyTyRebrodiwYMjCmB3X4lNbeYXjQYwAQst7mk5pUw8duF3lo1W0IAH9ql1HBfDPGDI2ppyUHQor7j5PqSvywbwTwZkraJm5jo2rzkR+TTSg7FjQVt9r0k4LX7OMnJGKV0HxGRHbmMDtRBUhj6EitjXTCXsCNlUTCkPjrowzEKseutVViL2+Fx0HqP0wyg8dqKH3kNd9CqkbihbqVYdd7GKXn/svkynmSZnjJ20Rlj7GRABvR69MRtBlIk/EzDK2/w5Rb2NWNRNEH1+mKz8JnbmBVkVcphX456CYkyyvIDvQBVh6H8IVIf0wy4ZlVKHzvpc1VM0Y7bAgFAADsSexxUuGNlgAfvckmkE0VWMjT1tQAR/j2xcPDuYWRAyyGRWsAkBRv21fEQPh+eKbsA5t3H5TBWm0KKTKIEKhm1KQAZFLkaKpths3Tc2ffC2JCXICFl1FS6SIu9UC2kLps9rsj0wfxSMwUDFr1MQroJPKCdg2k/F1+teuK3nfE8Sz6J1IcEGmLrvWx0t6+u++2AOAc4SIK7iiYKYZ/h4iJN6GKkKHbUGIG98otpHzG1Hc3tV18P6kEjco7MQYnl1U29GzZ27fTDQ+KMuAukxBhstI4e9iTYYM16h06kkb4Fk8STGSTl6Wa9LF1kRx2OoFrUBuhNDbBDB1G8l3EaUn4p4FnCa0iYq24FMACega/MO29DFfzPh+SNGWaMKdyullk83XqXtd/Wvljp+SRp0RZmMenUaXfZQqliCSQ2qtyd9RPbCDjXBtz/4gkmq67e2oVt36d8O4BP93yo4i5Zm+HFRqbcH3I/xIwvPDGIJ2r+0AK+pF4v54QGpdd2TswDBiNrAA39LxJF4VgYgvNu10DESo0jTYKONIvTvXY4YKTgj4oXPMpw2RpAgS2I2BrfYkfp0+mN89wh0YhkAIoEXRs9NvXHXOHeA8vCnNc85kRy1qVDMOti6IBBX3BBwlh8Ow54mVmMbbmtLUwctTHftXTrt0wzhkjqh41+i55/RD/7t/wCf+WMx0tvAKWdL5XT2uKW67X+J1rHmA4fVFxVyaOSjhjBxav8AZoffTv8AneFOMxwqkJrmB2qe/wDaMgVyoz7sGb8gTX8jiE8fa7pAfaNQMKdWN1mI74Pik7oOC3knP/amY7BgBdilCkfIrRwJmM40vxt/j/PAi5kjsPyGJfvw/cX8hic8iCUPDi4C0XLC9iW+QwyymRRaYqxrtTH9Kr88ALm1vdB9P+uPXzV/CxH1OIGQKTmNlacpxHkikj03v52G+3Ur16fTE7+L3AC6lvpaLp+dnFOVXY7Nf96v1xIkZBo6D8z/AIg4bxTySDQbN1Ysx4pzBqiBQreQDr8hgYeIsyDq5qX/AGlb6ebthBJGt+nrp3xiBPX81P8AngeM7mjFFsafZPE8RSgljKdRvzX8/Q++Jcl4pdAfxmX0Clzd7nvf88IK/L+ziQIaoV9DviRUcuNFnJO8x4g1kM0jUDdamJuq/aY9se5fxc0cmuIaVII0n4DY3vfUenUnFfaP+H9T/hgrJwE9EX+8CfruawXEfMBDwmAXTXKeNGjYMsdsDsSxJC0bWq369/13xaIftVBV1aOSiABpayNIUL8X9kX8h73R5+FP6gX0F7j6KKGCctwM1ZkRB6kk19AMGDUQOpUjt8roCfbZmNxFACSQSz3072oIG+24r5YF4j9oM2aIvIwFgQS66ySNwRt0u8ViDhbrvDIsh70pH13Gw98MMhHKgJckNW4O6Ne+21XthjWXlQYhW/h3i+EXqyMW/WowbA0itTkC6VRVnBH/AHmTxhQmXRIqoIGUbE7FOtbdheEGSaQgDVIi9f6laJ9S2ofocWPhvF3U1ykkF3d5UWPUBgG39sG5jUE8lDJ9p2Y3MiHqNGlVYDfqwDW3bsKrA3G/G+WzSr95gaxXm0OpuyR26DcbeuLETAzK5VUYfukfzVdvy9MDy5HLzPbLPYoigwB+exv33GBGUXHwp11SHM+JOGSbqumXYhgrEEgigRpoA72xF++DOJ8QyaujB3smyyuARek7izagqCFYEE+ovD9vBcDrvGyjuAXPqPl0OAJPs/gFEJLGn7TExi+w6tY/XC8zOanKo8v9oeVUnXJzHUlFbSVBVyCQwoKeg3r1wtz8kMrllnEGoFCdUYBFhgb0Gj+z16YlzngzL1ayqK7Mzdf4tNA/nhZN4NQnZom9lLV86LEb4HK0GUcI7+iclFKBLPrfUjUzqUGplAYsgFtvddMSce44mXl0Qxx6nGnmNJzBubAG46nejQwAngROulU/sgn6dyPXbAUngFaJDX/5TDpuLs01YkOEqMo3TWTPyaQpVGFaSzE9aKks1H/HrtgOSXSaaVBok2VW8rWFJbcbAtY67Viv5rw0QQNZr0b8Pf08zisCf0Vo6UfY+YfyvBFwXBitj8aiJO46/wAX+ePcUj7nIP8AaOP+L/PGYHMOSPh9VV1jGPCMZjMVICtHVSIBXQfz/wA8aaBjMZgwAQoKk+7jEbxgYzGYgtC4FZHGMbxDfpjMZiIXOTCGFWO6jp2JH+OIWgFmtv8AXvjMZhsBIBMqeLhqEWb2xMsCAfCD87/zxmMxMWQZiSvUk0kUF/IYZwxKb8oG3a/88ZjMLlcQl8x0kVv8yT/jhnwmS3o7iu5Y1uOm+PMZhjdVLhZHz8VdCQtenTtZ22xtkSJNRYD0Ndx6HHmMxYY4k3Sy0Qhc2wR7VVG9bChR9sHo/YChdFQSFN9bF4zGY7+5c6yizkhTToJA0jy6nKja9tTGsScL48zgBo0Js+bVMrf/AGyAHHmMxxJXQFbIc8F6RqfID5mlb9ZMQ5nxYy1UMN9LPNJ//JjzGYU4ldCUZr7Qszq0gRqu2wUnrf7zHCkfaBmRMqkRsNQG6UaPupFY8xmFElOaAVbMnxl2N0F2JpS43+eq/wCeEnG/HuZiIEfLUiqOjWe/75YfyxmMxXeZAlEAAUrbxFmZCOZPI1kbatI9apKGCsxxuZLVJGUEE7M23ys1jzGYNhhpIQu1Qp8Q5k2DPJQHQtY/JrA+gwPH4jkoh1jej1aNQT8ytXjMZiGOMG6Y5ohMI84CAeWm4B6yf8+MxmMw6VVX/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solidFill>
                <a:prstClr val="black"/>
              </a:solidFill>
            </a:endParaRPr>
          </a:p>
        </p:txBody>
      </p:sp>
      <p:pic>
        <p:nvPicPr>
          <p:cNvPr id="1028" name="Picture 4" descr="http://home.earthlink.net/~apocalipsis/images/2.besti_ap1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56176" y="3573016"/>
            <a:ext cx="2385839" cy="2031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576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nodeType="clickEffect">
                                  <p:stCondLst>
                                    <p:cond delay="0"/>
                                  </p:stCondLst>
                                  <p:childTnLst>
                                    <p:set>
                                      <p:cBhvr>
                                        <p:cTn id="21" dur="1" fill="hold">
                                          <p:stCondLst>
                                            <p:cond delay="0"/>
                                          </p:stCondLst>
                                        </p:cTn>
                                        <p:tgtEl>
                                          <p:spTgt spid="1028"/>
                                        </p:tgtEl>
                                        <p:attrNameLst>
                                          <p:attrName>style.visibility</p:attrName>
                                        </p:attrNameLst>
                                      </p:cBhvr>
                                      <p:to>
                                        <p:strVal val="visible"/>
                                      </p:to>
                                    </p:set>
                                    <p:animEffect transition="in" filter="wheel(1)">
                                      <p:cBhvr>
                                        <p:cTn id="22" dur="2000"/>
                                        <p:tgtEl>
                                          <p:spTgt spid="1028"/>
                                        </p:tgtEl>
                                      </p:cBhvr>
                                    </p:animEffect>
                                  </p:childTnLst>
                                </p:cTn>
                              </p:par>
                            </p:childTnLst>
                          </p:cTn>
                        </p:par>
                      </p:childTnLst>
                    </p:cTn>
                  </p:par>
                  <p:par>
                    <p:cTn id="23" fill="hold">
                      <p:stCondLst>
                        <p:cond delay="indefinite"/>
                      </p:stCondLst>
                      <p:childTnLst>
                        <p:par>
                          <p:cTn id="24" fill="hold">
                            <p:stCondLst>
                              <p:cond delay="0"/>
                            </p:stCondLst>
                            <p:childTnLst>
                              <p:par>
                                <p:cTn id="25" presetID="31" presetClass="entr" presetSubtype="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1000" fill="hold"/>
                                        <p:tgtEl>
                                          <p:spTgt spid="2"/>
                                        </p:tgtEl>
                                        <p:attrNameLst>
                                          <p:attrName>ppt_w</p:attrName>
                                        </p:attrNameLst>
                                      </p:cBhvr>
                                      <p:tavLst>
                                        <p:tav tm="0">
                                          <p:val>
                                            <p:fltVal val="0"/>
                                          </p:val>
                                        </p:tav>
                                        <p:tav tm="100000">
                                          <p:val>
                                            <p:strVal val="#ppt_w"/>
                                          </p:val>
                                        </p:tav>
                                      </p:tavLst>
                                    </p:anim>
                                    <p:anim calcmode="lin" valueType="num">
                                      <p:cBhvr>
                                        <p:cTn id="28" dur="1000" fill="hold"/>
                                        <p:tgtEl>
                                          <p:spTgt spid="2"/>
                                        </p:tgtEl>
                                        <p:attrNameLst>
                                          <p:attrName>ppt_h</p:attrName>
                                        </p:attrNameLst>
                                      </p:cBhvr>
                                      <p:tavLst>
                                        <p:tav tm="0">
                                          <p:val>
                                            <p:fltVal val="0"/>
                                          </p:val>
                                        </p:tav>
                                        <p:tav tm="100000">
                                          <p:val>
                                            <p:strVal val="#ppt_h"/>
                                          </p:val>
                                        </p:tav>
                                      </p:tavLst>
                                    </p:anim>
                                    <p:anim calcmode="lin" valueType="num">
                                      <p:cBhvr>
                                        <p:cTn id="29" dur="1000" fill="hold"/>
                                        <p:tgtEl>
                                          <p:spTgt spid="2"/>
                                        </p:tgtEl>
                                        <p:attrNameLst>
                                          <p:attrName>style.rotation</p:attrName>
                                        </p:attrNameLst>
                                      </p:cBhvr>
                                      <p:tavLst>
                                        <p:tav tm="0">
                                          <p:val>
                                            <p:fltVal val="90"/>
                                          </p:val>
                                        </p:tav>
                                        <p:tav tm="100000">
                                          <p:val>
                                            <p:fltVal val="0"/>
                                          </p:val>
                                        </p:tav>
                                      </p:tavLst>
                                    </p:anim>
                                    <p:animEffect transition="in" filter="fade">
                                      <p:cBhvr>
                                        <p:cTn id="3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530352"/>
            <a:ext cx="5149200" cy="5346920"/>
          </a:xfrm>
          <a:blipFill>
            <a:blip r:embed="rId2"/>
            <a:tile tx="0" ty="0" sx="100000" sy="100000" flip="none" algn="tl"/>
          </a:blipFill>
        </p:spPr>
        <p:txBody>
          <a:bodyPr>
            <a:normAutofit fontScale="85000" lnSpcReduction="10000"/>
          </a:bodyPr>
          <a:lstStyle/>
          <a:p>
            <a:pPr marL="0" indent="0" algn="ctr">
              <a:buNone/>
            </a:pPr>
            <a:r>
              <a:rPr lang="es-ES" dirty="0" smtClean="0"/>
              <a:t>Descubrimos que ¡El enigma ya no es enigma! El potentado religioso que coronó emperador a Carlomagno el 25 de diciembre del año 800, es producto de dos circunstancias:</a:t>
            </a:r>
          </a:p>
          <a:p>
            <a:pPr marL="0" indent="0">
              <a:buNone/>
            </a:pPr>
            <a:endParaRPr lang="es-ES" b="1" dirty="0" smtClean="0">
              <a:solidFill>
                <a:srgbClr val="FF0000"/>
              </a:solidFill>
            </a:endParaRPr>
          </a:p>
          <a:p>
            <a:pPr marL="0" indent="0">
              <a:buNone/>
            </a:pPr>
            <a:r>
              <a:rPr lang="es-ES" b="1" dirty="0" smtClean="0">
                <a:solidFill>
                  <a:srgbClr val="FF0000"/>
                </a:solidFill>
              </a:rPr>
              <a:t>1</a:t>
            </a:r>
            <a:r>
              <a:rPr lang="es-ES" dirty="0" smtClean="0"/>
              <a:t>) La gran apostasía ocurrida en el seno del cristianismo, y </a:t>
            </a:r>
          </a:p>
          <a:p>
            <a:pPr marL="0" indent="0">
              <a:buNone/>
            </a:pPr>
            <a:endParaRPr lang="es-ES" b="1" dirty="0" smtClean="0">
              <a:solidFill>
                <a:srgbClr val="FF0000"/>
              </a:solidFill>
            </a:endParaRPr>
          </a:p>
          <a:p>
            <a:pPr marL="0" indent="0">
              <a:buNone/>
            </a:pPr>
            <a:r>
              <a:rPr lang="es-ES" b="1" dirty="0" smtClean="0">
                <a:solidFill>
                  <a:srgbClr val="FF0000"/>
                </a:solidFill>
              </a:rPr>
              <a:t>2</a:t>
            </a:r>
            <a:r>
              <a:rPr lang="es-ES" dirty="0" smtClean="0"/>
              <a:t>) del vacío político que se creó en Europa cuando se debilitó el Imperio Romano en el 476.</a:t>
            </a:r>
            <a:endParaRPr lang="es-ES" dirty="0"/>
          </a:p>
        </p:txBody>
      </p:sp>
      <p:pic>
        <p:nvPicPr>
          <p:cNvPr id="4" name="Picture 2" descr="http://t2.gstatic.com/images?q=tbn:ANd9GcRYWN1Ul7wA-TFpfMTCeMscXXLLcG_TZsz_OFMPeMtOctgKXb1ql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14392" y="1124744"/>
            <a:ext cx="2880320" cy="42484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3800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p:cTn id="15"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502920" y="4983480"/>
            <a:ext cx="8183880" cy="893792"/>
          </a:xfrm>
          <a:blipFill>
            <a:blip r:embed="rId2"/>
            <a:tile tx="0" ty="0" sx="100000" sy="100000" flip="none" algn="tl"/>
          </a:blipFill>
        </p:spPr>
        <p:txBody>
          <a:bodyPr>
            <a:normAutofit/>
          </a:bodyPr>
          <a:lstStyle/>
          <a:p>
            <a:pPr algn="ctr"/>
            <a:r>
              <a:rPr lang="es-ES" sz="2400" dirty="0" smtClean="0">
                <a:solidFill>
                  <a:srgbClr val="FF0000"/>
                </a:solidFill>
              </a:rPr>
              <a:t>Estos dos poderes que antes estaban separados, ahora comparten honores. </a:t>
            </a:r>
            <a:endParaRPr lang="es-ES" sz="2400" dirty="0">
              <a:solidFill>
                <a:srgbClr val="FF0000"/>
              </a:solidFill>
            </a:endParaRPr>
          </a:p>
        </p:txBody>
      </p:sp>
      <p:sp>
        <p:nvSpPr>
          <p:cNvPr id="3" name="2 Marcador de contenido"/>
          <p:cNvSpPr>
            <a:spLocks noGrp="1"/>
          </p:cNvSpPr>
          <p:nvPr>
            <p:ph idx="1"/>
          </p:nvPr>
        </p:nvSpPr>
        <p:spPr>
          <a:xfrm>
            <a:off x="3275856" y="764704"/>
            <a:ext cx="2952328" cy="3953599"/>
          </a:xfrm>
          <a:blipFill>
            <a:blip r:embed="rId2"/>
            <a:tile tx="0" ty="0" sx="100000" sy="100000" flip="none" algn="tl"/>
          </a:blipFill>
        </p:spPr>
        <p:txBody>
          <a:bodyPr>
            <a:normAutofit fontScale="77500" lnSpcReduction="20000"/>
          </a:bodyPr>
          <a:lstStyle/>
          <a:p>
            <a:pPr marL="0" indent="0" algn="ctr">
              <a:buNone/>
            </a:pPr>
            <a:r>
              <a:rPr lang="es-ES" dirty="0" smtClean="0"/>
              <a:t>¿A toda esta confabulación de poderes eclesiásticos corruptos y poderes seculares que impactó a cientos de millones de almas del pasado y que continúa afectando a multitudes hasta el día de hoy?</a:t>
            </a:r>
          </a:p>
        </p:txBody>
      </p:sp>
      <p:pic>
        <p:nvPicPr>
          <p:cNvPr id="2050" name="Picture 2" descr="http://t1.gstatic.com/images?q=tbn:ANd9GcQZm1armjZqi16JyMR5p-HlcYLBOjDZKObQfxdXZK0ppRA2stS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035615"/>
            <a:ext cx="2736304" cy="3384373"/>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t2.gstatic.com/images?q=tbn:ANd9GcR8BPzlDtKUBkmiHDea5NK6nokvRu5Wpj8okeDOFqD4EZBVOayc5w"/>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72200" y="1052736"/>
            <a:ext cx="2236093" cy="3384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7502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randombar(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nodeType="clickEffect">
                                  <p:stCondLst>
                                    <p:cond delay="0"/>
                                  </p:stCondLst>
                                  <p:childTnLst>
                                    <p:set>
                                      <p:cBhvr>
                                        <p:cTn id="23" dur="1" fill="hold">
                                          <p:stCondLst>
                                            <p:cond delay="0"/>
                                          </p:stCondLst>
                                        </p:cTn>
                                        <p:tgtEl>
                                          <p:spTgt spid="2050"/>
                                        </p:tgtEl>
                                        <p:attrNameLst>
                                          <p:attrName>style.visibility</p:attrName>
                                        </p:attrNameLst>
                                      </p:cBhvr>
                                      <p:to>
                                        <p:strVal val="visible"/>
                                      </p:to>
                                    </p:set>
                                    <p:animEffect transition="in" filter="randombar(horizontal)">
                                      <p:cBhvr>
                                        <p:cTn id="24" dur="500"/>
                                        <p:tgtEl>
                                          <p:spTgt spid="2050"/>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nodeType="clickEffect">
                                  <p:stCondLst>
                                    <p:cond delay="0"/>
                                  </p:stCondLst>
                                  <p:childTnLst>
                                    <p:set>
                                      <p:cBhvr>
                                        <p:cTn id="28" dur="1" fill="hold">
                                          <p:stCondLst>
                                            <p:cond delay="0"/>
                                          </p:stCondLst>
                                        </p:cTn>
                                        <p:tgtEl>
                                          <p:spTgt spid="2052"/>
                                        </p:tgtEl>
                                        <p:attrNameLst>
                                          <p:attrName>style.visibility</p:attrName>
                                        </p:attrNameLst>
                                      </p:cBhvr>
                                      <p:to>
                                        <p:strVal val="visible"/>
                                      </p:to>
                                    </p:set>
                                    <p:animEffect transition="in" filter="randombar(horizontal)">
                                      <p:cBhvr>
                                        <p:cTn id="29" dur="5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530352"/>
            <a:ext cx="8183880" cy="5274912"/>
          </a:xfrm>
          <a:blipFill>
            <a:blip r:embed="rId2"/>
            <a:tile tx="0" ty="0" sx="100000" sy="100000" flip="none" algn="tl"/>
          </a:blipFill>
        </p:spPr>
        <p:txBody>
          <a:bodyPr>
            <a:normAutofit lnSpcReduction="10000"/>
          </a:bodyPr>
          <a:lstStyle/>
          <a:p>
            <a:pPr marL="0" indent="0" algn="ctr">
              <a:buNone/>
            </a:pPr>
            <a:endParaRPr lang="es-ES" dirty="0" smtClean="0"/>
          </a:p>
          <a:p>
            <a:pPr marL="0" indent="0" algn="ctr">
              <a:buNone/>
            </a:pPr>
            <a:r>
              <a:rPr lang="es-ES" b="1" i="1" dirty="0" smtClean="0">
                <a:solidFill>
                  <a:srgbClr val="FF0000"/>
                </a:solidFill>
              </a:rPr>
              <a:t>¿Qué significa este acontecimiento? </a:t>
            </a:r>
          </a:p>
          <a:p>
            <a:pPr marL="0" indent="0" algn="ctr">
              <a:buNone/>
            </a:pPr>
            <a:endParaRPr lang="es-ES" dirty="0" smtClean="0"/>
          </a:p>
          <a:p>
            <a:pPr marL="0" indent="0" algn="ctr">
              <a:buNone/>
            </a:pPr>
            <a:r>
              <a:rPr lang="es-ES" i="1" dirty="0" smtClean="0">
                <a:solidFill>
                  <a:srgbClr val="002060"/>
                </a:solidFill>
              </a:rPr>
              <a:t>Estos sucesos, ¿acaso tienen que ver con la bestia sanada de Apocalipsis 13?</a:t>
            </a:r>
          </a:p>
          <a:p>
            <a:pPr marL="0" indent="0" algn="ctr">
              <a:buNone/>
            </a:pPr>
            <a:endParaRPr lang="es-ES" dirty="0"/>
          </a:p>
          <a:p>
            <a:pPr marL="0" indent="0" algn="ctr">
              <a:buNone/>
            </a:pPr>
            <a:r>
              <a:rPr lang="es-ES" dirty="0"/>
              <a:t>Otra pregunta: </a:t>
            </a:r>
            <a:r>
              <a:rPr lang="es-ES" i="1" dirty="0">
                <a:solidFill>
                  <a:srgbClr val="FF0000"/>
                </a:solidFill>
              </a:rPr>
              <a:t>¿cómo llegó el cristianismo a tener tanta influencia en el Imperio Romano; Dado que fue el Imperio Romano quien le dio muerte al Señor Jesucristo y a los apóstoles como fue el caso de Pablo y Pedro?</a:t>
            </a:r>
          </a:p>
          <a:p>
            <a:pPr marL="0" indent="0" algn="ctr">
              <a:buNone/>
            </a:pPr>
            <a:endParaRPr lang="es-ES" dirty="0"/>
          </a:p>
        </p:txBody>
      </p:sp>
    </p:spTree>
    <p:extLst>
      <p:ext uri="{BB962C8B-B14F-4D97-AF65-F5344CB8AC3E}">
        <p14:creationId xmlns:p14="http://schemas.microsoft.com/office/powerpoint/2010/main" val="105477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fade">
                                      <p:cBhvr>
                                        <p:cTn id="28" dur="1000"/>
                                        <p:tgtEl>
                                          <p:spTgt spid="3">
                                            <p:txEl>
                                              <p:pRg st="5" end="5"/>
                                            </p:txEl>
                                          </p:spTgt>
                                        </p:tgtEl>
                                      </p:cBhvr>
                                    </p:animEffect>
                                    <p:anim calcmode="lin" valueType="num">
                                      <p:cBhvr>
                                        <p:cTn id="29"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530352"/>
            <a:ext cx="8183880" cy="5274912"/>
          </a:xfrm>
          <a:blipFill>
            <a:blip r:embed="rId2"/>
            <a:tile tx="0" ty="0" sx="100000" sy="100000" flip="none" algn="tl"/>
          </a:blipFill>
        </p:spPr>
        <p:txBody>
          <a:bodyPr>
            <a:normAutofit fontScale="85000" lnSpcReduction="10000"/>
          </a:bodyPr>
          <a:lstStyle/>
          <a:p>
            <a:pPr marL="0" indent="0" algn="ctr">
              <a:buNone/>
            </a:pPr>
            <a:endParaRPr lang="es-ES" dirty="0"/>
          </a:p>
          <a:p>
            <a:pPr marL="0" indent="0" algn="ctr">
              <a:buNone/>
            </a:pPr>
            <a:r>
              <a:rPr lang="es-ES" dirty="0" smtClean="0"/>
              <a:t>En torno </a:t>
            </a:r>
            <a:r>
              <a:rPr lang="es-ES" dirty="0"/>
              <a:t>al año 95, </a:t>
            </a:r>
            <a:r>
              <a:rPr lang="es-ES" dirty="0" smtClean="0"/>
              <a:t>vemos </a:t>
            </a:r>
            <a:r>
              <a:rPr lang="es-ES" dirty="0"/>
              <a:t>que de cuando en cuando este enorme y poderoso Imperio pagano persigue a la iglesia que Cristo y los apóstoles fundaron en Jerusalén, llegando al extremo de matar cruelmente a algunos </a:t>
            </a:r>
            <a:r>
              <a:rPr lang="es-ES" dirty="0" smtClean="0"/>
              <a:t>cristianos, y la deportación del apóstol Juan a la isla de Patmos. </a:t>
            </a:r>
            <a:endParaRPr lang="es-ES" dirty="0"/>
          </a:p>
          <a:p>
            <a:pPr marL="0" indent="0" algn="ctr">
              <a:buNone/>
            </a:pPr>
            <a:r>
              <a:rPr lang="es-ES" dirty="0" smtClean="0"/>
              <a:t>  </a:t>
            </a:r>
          </a:p>
          <a:p>
            <a:pPr marL="0" indent="0">
              <a:buNone/>
            </a:pPr>
            <a:endParaRPr lang="es-ES" dirty="0"/>
          </a:p>
          <a:p>
            <a:pPr marL="0" indent="0" algn="ctr">
              <a:buNone/>
            </a:pPr>
            <a:r>
              <a:rPr lang="es-ES" dirty="0" smtClean="0"/>
              <a:t>Una de las claves para entender este cambio la encontramos en el lapso de tiempo entre el 312 y el 324 d. C . Al llegar al año 312, observamos en las provincias del Imperio Romano, unos sucesos portentosos que son la clave para descifrar este enigma. </a:t>
            </a:r>
            <a:endParaRPr lang="es-ES" dirty="0"/>
          </a:p>
        </p:txBody>
      </p:sp>
    </p:spTree>
    <p:extLst>
      <p:ext uri="{BB962C8B-B14F-4D97-AF65-F5344CB8AC3E}">
        <p14:creationId xmlns:p14="http://schemas.microsoft.com/office/powerpoint/2010/main" val="781076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anim calcmode="lin" valueType="num">
                                      <p:cBhvr>
                                        <p:cTn id="8" dur="2000" fill="hold"/>
                                        <p:tgtEl>
                                          <p:spTgt spid="3">
                                            <p:bg/>
                                          </p:spTgt>
                                        </p:tgtEl>
                                        <p:attrNameLst>
                                          <p:attrName>ppt_w</p:attrName>
                                        </p:attrNameLst>
                                      </p:cBhvr>
                                      <p:tavLst>
                                        <p:tav tm="0" fmla="#ppt_w*sin(2.5*pi*$)">
                                          <p:val>
                                            <p:fltVal val="0"/>
                                          </p:val>
                                        </p:tav>
                                        <p:tav tm="100000">
                                          <p:val>
                                            <p:fltVal val="1"/>
                                          </p:val>
                                        </p:tav>
                                      </p:tavLst>
                                    </p:anim>
                                    <p:anim calcmode="lin" valueType="num">
                                      <p:cBhvr>
                                        <p:cTn id="9" dur="2000" fill="hold"/>
                                        <p:tgtEl>
                                          <p:spTgt spid="3">
                                            <p:bg/>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2000"/>
                                        <p:tgtEl>
                                          <p:spTgt spid="3">
                                            <p:txEl>
                                              <p:pRg st="4" end="4"/>
                                            </p:txEl>
                                          </p:spTgt>
                                        </p:tgtEl>
                                      </p:cBhvr>
                                    </p:animEffect>
                                    <p:anim calcmode="lin" valueType="num">
                                      <p:cBhvr>
                                        <p:cTn id="22"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5">
            <a:lumMod val="75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530352"/>
            <a:ext cx="8183880" cy="5274912"/>
          </a:xfrm>
        </p:spPr>
        <p:txBody>
          <a:bodyPr>
            <a:normAutofit lnSpcReduction="10000"/>
          </a:bodyPr>
          <a:lstStyle/>
          <a:p>
            <a:pPr marL="0" indent="0" algn="ctr">
              <a:buNone/>
            </a:pPr>
            <a:r>
              <a:rPr lang="es-ES" dirty="0" smtClean="0"/>
              <a:t>Concretamente, </a:t>
            </a:r>
            <a:r>
              <a:rPr lang="es-ES" dirty="0"/>
              <a:t>l</a:t>
            </a:r>
            <a:r>
              <a:rPr lang="es-ES" dirty="0" smtClean="0"/>
              <a:t>a fecha es el 12 de octubre de 312 d.C. El general Constantino riñe con el general Macentius el trono de Roma. Según el relato histórico, Constantino ve en visión una cruz y oye las palabras: </a:t>
            </a:r>
            <a:r>
              <a:rPr lang="es-ES" b="1" i="1" dirty="0" smtClean="0"/>
              <a:t>"</a:t>
            </a:r>
            <a:r>
              <a:rPr lang="es-ES" i="1" u="sng" dirty="0" smtClean="0">
                <a:solidFill>
                  <a:srgbClr val="0070C0"/>
                </a:solidFill>
              </a:rPr>
              <a:t>Bajo este símbolo vencerás</a:t>
            </a:r>
            <a:r>
              <a:rPr lang="es-ES" b="1" i="1" dirty="0" smtClean="0"/>
              <a:t>" </a:t>
            </a:r>
            <a:r>
              <a:rPr lang="es-ES" dirty="0" smtClean="0"/>
              <a:t>. </a:t>
            </a:r>
          </a:p>
          <a:p>
            <a:pPr marL="0" indent="0" algn="ctr">
              <a:buNone/>
            </a:pPr>
            <a:endParaRPr lang="es-ES" dirty="0"/>
          </a:p>
          <a:p>
            <a:pPr marL="0" indent="0" algn="ctr">
              <a:buNone/>
            </a:pPr>
            <a:r>
              <a:rPr lang="es-ES" dirty="0" smtClean="0"/>
              <a:t>Derrota a Macentius, atribuyendo su victoria al Dios de los cristianos. </a:t>
            </a:r>
            <a:r>
              <a:rPr lang="es-ES" u="sng" dirty="0" smtClean="0"/>
              <a:t>El día 18 de septiembre del 324, repudia públicamente al paganismo, declarándose "cristiano". </a:t>
            </a:r>
          </a:p>
          <a:p>
            <a:endParaRPr lang="es-ES" dirty="0"/>
          </a:p>
        </p:txBody>
      </p:sp>
    </p:spTree>
    <p:extLst>
      <p:ext uri="{BB962C8B-B14F-4D97-AF65-F5344CB8AC3E}">
        <p14:creationId xmlns:p14="http://schemas.microsoft.com/office/powerpoint/2010/main" val="3425166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530352"/>
            <a:ext cx="8183880" cy="4986880"/>
          </a:xfrm>
        </p:spPr>
        <p:txBody>
          <a:bodyPr>
            <a:normAutofit lnSpcReduction="10000"/>
          </a:bodyPr>
          <a:lstStyle/>
          <a:p>
            <a:pPr marL="0" indent="0" algn="ctr">
              <a:buNone/>
            </a:pPr>
            <a:r>
              <a:rPr lang="es-ES" dirty="0" smtClean="0"/>
              <a:t>Fue así que en el lapso de tan solo unos pocos años el "cristianismo" se transforma de "</a:t>
            </a:r>
            <a:r>
              <a:rPr lang="es-ES" i="1" dirty="0" smtClean="0">
                <a:solidFill>
                  <a:srgbClr val="0070C0"/>
                </a:solidFill>
              </a:rPr>
              <a:t>religión perseguida</a:t>
            </a:r>
            <a:r>
              <a:rPr lang="es-ES" dirty="0" smtClean="0"/>
              <a:t>" a "</a:t>
            </a:r>
            <a:r>
              <a:rPr lang="es-ES" i="1" dirty="0" smtClean="0">
                <a:solidFill>
                  <a:srgbClr val="0070C0"/>
                </a:solidFill>
              </a:rPr>
              <a:t>religión oficialmente reconocida y protegida por el estado</a:t>
            </a:r>
            <a:r>
              <a:rPr lang="es-ES" dirty="0" smtClean="0"/>
              <a:t>". Antes del fin del mismo Siglo IV, ya fue aceptado como "</a:t>
            </a:r>
            <a:r>
              <a:rPr lang="es-ES" i="1" dirty="0" smtClean="0">
                <a:solidFill>
                  <a:srgbClr val="0070C0"/>
                </a:solidFill>
              </a:rPr>
              <a:t>la religión del estado</a:t>
            </a:r>
            <a:r>
              <a:rPr lang="es-ES" dirty="0" smtClean="0"/>
              <a:t>", quedándose proscrito el paganismo. </a:t>
            </a:r>
          </a:p>
          <a:p>
            <a:pPr marL="0" indent="0">
              <a:buNone/>
            </a:pPr>
            <a:r>
              <a:rPr lang="es-ES" dirty="0" smtClean="0"/>
              <a:t> </a:t>
            </a:r>
          </a:p>
          <a:p>
            <a:pPr marL="0" indent="0" algn="ctr">
              <a:buNone/>
            </a:pPr>
            <a:r>
              <a:rPr lang="es-ES" dirty="0" smtClean="0"/>
              <a:t>Estos acontecimientos son los que conducen al</a:t>
            </a:r>
            <a:r>
              <a:rPr lang="es-ES" b="1" dirty="0" smtClean="0"/>
              <a:t> matrimonio del cristianismo con el poder secular</a:t>
            </a:r>
            <a:r>
              <a:rPr lang="es-ES" dirty="0" smtClean="0"/>
              <a:t>. </a:t>
            </a:r>
          </a:p>
        </p:txBody>
      </p:sp>
    </p:spTree>
    <p:extLst>
      <p:ext uri="{BB962C8B-B14F-4D97-AF65-F5344CB8AC3E}">
        <p14:creationId xmlns:p14="http://schemas.microsoft.com/office/powerpoint/2010/main" val="3133509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2000"/>
                                        <p:tgtEl>
                                          <p:spTgt spid="3">
                                            <p:txEl>
                                              <p:pRg st="2" end="2"/>
                                            </p:txEl>
                                          </p:spTgt>
                                        </p:tgtEl>
                                      </p:cBhvr>
                                    </p:animEffect>
                                    <p:anim calcmode="lin" valueType="num">
                                      <p:cBhvr>
                                        <p:cTn id="8"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530352"/>
            <a:ext cx="8183880" cy="2682624"/>
          </a:xfrm>
          <a:blipFill>
            <a:blip r:embed="rId2"/>
            <a:tile tx="0" ty="0" sx="100000" sy="100000" flip="none" algn="tl"/>
          </a:blipFill>
        </p:spPr>
        <p:txBody>
          <a:bodyPr>
            <a:normAutofit fontScale="77500" lnSpcReduction="20000"/>
          </a:bodyPr>
          <a:lstStyle/>
          <a:p>
            <a:pPr marL="0" indent="0" algn="ctr">
              <a:buNone/>
            </a:pPr>
            <a:r>
              <a:rPr lang="es-ES" dirty="0" smtClean="0"/>
              <a:t>Al examinar con lente potente el tipo de cristianismo a la que se convirtió Constantino, comprendemos que la iglesia que se hace esposa del </a:t>
            </a:r>
            <a:r>
              <a:rPr lang="es-ES" b="1" dirty="0" smtClean="0"/>
              <a:t>“</a:t>
            </a:r>
            <a:r>
              <a:rPr lang="es-ES" i="1" dirty="0" smtClean="0">
                <a:solidFill>
                  <a:srgbClr val="0070C0"/>
                </a:solidFill>
              </a:rPr>
              <a:t>Señor Poder Secular</a:t>
            </a:r>
            <a:r>
              <a:rPr lang="es-ES" b="1" dirty="0" smtClean="0"/>
              <a:t>” </a:t>
            </a:r>
            <a:r>
              <a:rPr lang="es-ES" dirty="0" smtClean="0"/>
              <a:t>no es, en definitiva, la esposa espiritual </a:t>
            </a:r>
            <a:r>
              <a:rPr lang="es-ES" b="1" i="1" dirty="0" smtClean="0"/>
              <a:t>"</a:t>
            </a:r>
            <a:r>
              <a:rPr lang="es-ES" i="1" dirty="0" smtClean="0">
                <a:solidFill>
                  <a:srgbClr val="0070C0"/>
                </a:solidFill>
              </a:rPr>
              <a:t>sin mancha ni arruga</a:t>
            </a:r>
            <a:r>
              <a:rPr lang="es-ES" b="1" i="1" dirty="0" smtClean="0"/>
              <a:t>" </a:t>
            </a:r>
            <a:r>
              <a:rPr lang="es-ES" dirty="0" smtClean="0"/>
              <a:t>a la que el Señor Jesucristo desposó, sino una </a:t>
            </a:r>
            <a:r>
              <a:rPr lang="es-ES" i="1" dirty="0" smtClean="0">
                <a:solidFill>
                  <a:srgbClr val="0070C0"/>
                </a:solidFill>
              </a:rPr>
              <a:t>iglesia apóstata, o sea, una mujer espiritual impostora, la que se hace pasar por la esposa verdadera del Cordero</a:t>
            </a:r>
            <a:r>
              <a:rPr lang="es-ES" dirty="0" smtClean="0"/>
              <a:t>.</a:t>
            </a:r>
          </a:p>
          <a:p>
            <a:pPr marL="0" indent="0">
              <a:buNone/>
            </a:pPr>
            <a:endParaRPr lang="es-ES" dirty="0"/>
          </a:p>
        </p:txBody>
      </p:sp>
      <p:pic>
        <p:nvPicPr>
          <p:cNvPr id="1026" name="Picture 2" descr="http://t2.gstatic.com/images?q=tbn:ANd9GcQ0VgBRat82ScKDztL_i4nt4Hbql393lX7s1jQpHSOKl8XMObfuu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4168" y="3420518"/>
            <a:ext cx="2592288" cy="2308324"/>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67544" y="3420517"/>
            <a:ext cx="5400600" cy="2308324"/>
          </a:xfrm>
          <a:prstGeom prst="rect">
            <a:avLst/>
          </a:prstGeom>
          <a:blipFill>
            <a:blip r:embed="rId2"/>
            <a:tile tx="0" ty="0" sx="100000" sy="100000" flip="none" algn="tl"/>
          </a:blipFill>
        </p:spPr>
        <p:txBody>
          <a:bodyPr wrap="square">
            <a:spAutoFit/>
          </a:bodyPr>
          <a:lstStyle/>
          <a:p>
            <a:pPr algn="ctr"/>
            <a:r>
              <a:rPr lang="es-ES" sz="2400" dirty="0">
                <a:solidFill>
                  <a:prstClr val="black"/>
                </a:solidFill>
              </a:rPr>
              <a:t>La pregunta es: ¿Será aquella impostora "</a:t>
            </a:r>
            <a:r>
              <a:rPr lang="es-ES" sz="2400" i="1" dirty="0">
                <a:solidFill>
                  <a:srgbClr val="0070C0"/>
                </a:solidFill>
              </a:rPr>
              <a:t>la gran ramera</a:t>
            </a:r>
            <a:r>
              <a:rPr lang="es-ES" sz="2400" dirty="0">
                <a:solidFill>
                  <a:prstClr val="black"/>
                </a:solidFill>
              </a:rPr>
              <a:t>" de las profecías de </a:t>
            </a:r>
            <a:r>
              <a:rPr lang="es-ES" sz="2400" dirty="0">
                <a:solidFill>
                  <a:srgbClr val="FF0000"/>
                </a:solidFill>
              </a:rPr>
              <a:t>Apocalipsis 17:? </a:t>
            </a:r>
            <a:r>
              <a:rPr lang="es-ES" sz="2400" dirty="0">
                <a:solidFill>
                  <a:prstClr val="black"/>
                </a:solidFill>
              </a:rPr>
              <a:t>La cual estaba «ebria de la sangre de los santos y de los mártires de Jesús» según lo dice el </a:t>
            </a:r>
            <a:r>
              <a:rPr lang="es-ES" sz="2400" dirty="0">
                <a:solidFill>
                  <a:srgbClr val="FF0000"/>
                </a:solidFill>
              </a:rPr>
              <a:t>verso 6. </a:t>
            </a:r>
          </a:p>
        </p:txBody>
      </p:sp>
    </p:spTree>
    <p:extLst>
      <p:ext uri="{BB962C8B-B14F-4D97-AF65-F5344CB8AC3E}">
        <p14:creationId xmlns:p14="http://schemas.microsoft.com/office/powerpoint/2010/main" val="1630550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fltVal val="0"/>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anim calcmode="lin" valueType="num">
                                      <p:cBhvr>
                                        <p:cTn id="17" dur="1000" fill="hold"/>
                                        <p:tgtEl>
                                          <p:spTgt spid="4"/>
                                        </p:tgtEl>
                                        <p:attrNameLst>
                                          <p:attrName>style.rotation</p:attrName>
                                        </p:attrNameLst>
                                      </p:cBhvr>
                                      <p:tavLst>
                                        <p:tav tm="0">
                                          <p:val>
                                            <p:fltVal val="90"/>
                                          </p:val>
                                        </p:tav>
                                        <p:tav tm="100000">
                                          <p:val>
                                            <p:fltVal val="0"/>
                                          </p:val>
                                        </p:tav>
                                      </p:tavLst>
                                    </p:anim>
                                    <p:animEffect transition="in" filter="fade">
                                      <p:cBhvr>
                                        <p:cTn id="1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530352"/>
            <a:ext cx="5581248" cy="5274912"/>
          </a:xfrm>
        </p:spPr>
        <p:txBody>
          <a:bodyPr>
            <a:normAutofit fontScale="92500" lnSpcReduction="10000"/>
          </a:bodyPr>
          <a:lstStyle/>
          <a:p>
            <a:pPr marL="0" indent="0" algn="ctr">
              <a:buNone/>
            </a:pPr>
            <a:r>
              <a:rPr lang="es-ES" dirty="0" smtClean="0"/>
              <a:t>Pero, a pesar de estas persecuciones efectuadas periódicamente, asombrosamente ¡la iglesia sigue ganando adeptos a ritmo acelerado! Ya para el año 315 d.C., o sea, aproximadamente 285 años después de su establecimiento el día de Pentecostés, cuenta en su membresía a más o menos el 10% de la población del Imperio, o sea, quizá de quince a veinte millones de creyentes.</a:t>
            </a:r>
            <a:endParaRPr lang="es-ES" dirty="0"/>
          </a:p>
        </p:txBody>
      </p:sp>
      <p:pic>
        <p:nvPicPr>
          <p:cNvPr id="2050" name="Picture 2" descr="http://t2.gstatic.com/images?q=tbn:ANd9GcQSk-k4oe7q7aELyHGY7-3e3Ahp7PgbXvlaa-9Z0RO4jiWlBEijK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980728"/>
            <a:ext cx="2592288" cy="44644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132864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530352"/>
            <a:ext cx="8183880" cy="5346920"/>
          </a:xfrm>
          <a:blipFill>
            <a:blip r:embed="rId2"/>
            <a:tile tx="0" ty="0" sx="100000" sy="100000" flip="none" algn="tl"/>
          </a:blipFill>
        </p:spPr>
        <p:txBody>
          <a:bodyPr>
            <a:normAutofit lnSpcReduction="10000"/>
          </a:bodyPr>
          <a:lstStyle/>
          <a:p>
            <a:pPr marL="0" indent="0" algn="ctr">
              <a:buNone/>
            </a:pPr>
            <a:r>
              <a:rPr lang="es-ES" dirty="0" smtClean="0"/>
              <a:t>Paralelamente con el incremento numérico de los cristianos, </a:t>
            </a:r>
            <a:r>
              <a:rPr lang="es-ES" i="1" dirty="0" smtClean="0">
                <a:solidFill>
                  <a:srgbClr val="0070C0"/>
                </a:solidFill>
              </a:rPr>
              <a:t>se detecta el crecimiento descomunal de fuerzas apóstatas</a:t>
            </a:r>
            <a:r>
              <a:rPr lang="es-ES" dirty="0" smtClean="0"/>
              <a:t>, al extremo de que para el año 315 estas fuerzas siniestras se han adueñado de casi toda la iglesia, efectivamente pervirtiendo o anulando el poder del evangelio verdadero. </a:t>
            </a:r>
          </a:p>
          <a:p>
            <a:endParaRPr lang="es-ES" dirty="0" smtClean="0"/>
          </a:p>
          <a:p>
            <a:pPr marL="0" indent="0" algn="ctr">
              <a:buNone/>
            </a:pPr>
            <a:r>
              <a:rPr lang="es-ES" dirty="0"/>
              <a:t>N</a:t>
            </a:r>
            <a:r>
              <a:rPr lang="es-ES" dirty="0" smtClean="0"/>
              <a:t>os preguntamos: </a:t>
            </a:r>
            <a:r>
              <a:rPr lang="es-ES" i="1" dirty="0" smtClean="0">
                <a:solidFill>
                  <a:srgbClr val="FF0000"/>
                </a:solidFill>
              </a:rPr>
              <a:t>¿Anuncian las profecías  estas persecuciones fieras contra la iglesia, lo mismo que la apostasía?</a:t>
            </a:r>
          </a:p>
          <a:p>
            <a:pPr marL="0" indent="0" algn="ctr">
              <a:buNone/>
            </a:pPr>
            <a:r>
              <a:rPr lang="es-ES" i="1" dirty="0" smtClean="0">
                <a:solidFill>
                  <a:srgbClr val="FF0000"/>
                </a:solidFill>
              </a:rPr>
              <a:t> </a:t>
            </a:r>
            <a:r>
              <a:rPr lang="es-ES" i="1" dirty="0" smtClean="0">
                <a:solidFill>
                  <a:srgbClr val="002060"/>
                </a:solidFill>
              </a:rPr>
              <a:t>(Lea Hechos 20:30; 1Tim.4:1).</a:t>
            </a:r>
          </a:p>
          <a:p>
            <a:endParaRPr lang="es-ES" dirty="0"/>
          </a:p>
          <a:p>
            <a:pPr marL="0" indent="0">
              <a:buNone/>
            </a:pPr>
            <a:endParaRPr lang="es-ES" dirty="0"/>
          </a:p>
        </p:txBody>
      </p:sp>
    </p:spTree>
    <p:extLst>
      <p:ext uri="{BB962C8B-B14F-4D97-AF65-F5344CB8AC3E}">
        <p14:creationId xmlns:p14="http://schemas.microsoft.com/office/powerpoint/2010/main" val="789672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par>
                                <p:cTn id="18" presetID="16" presetClass="entr" presetSubtype="21"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barn(inVertical)">
                                      <p:cBhvr>
                                        <p:cTn id="2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530352"/>
            <a:ext cx="8173536" cy="5346920"/>
          </a:xfrm>
          <a:blipFill>
            <a:blip r:embed="rId2"/>
            <a:tile tx="0" ty="0" sx="100000" sy="100000" flip="none" algn="tl"/>
          </a:blipFill>
        </p:spPr>
        <p:txBody>
          <a:bodyPr>
            <a:normAutofit/>
          </a:bodyPr>
          <a:lstStyle/>
          <a:p>
            <a:pPr marL="0" indent="0" algn="ctr">
              <a:buNone/>
            </a:pPr>
            <a:r>
              <a:rPr lang="es-ES" dirty="0"/>
              <a:t>¿Se identifica en las profecías aquel Imperio poderoso que quiso aplastar a la iglesia?</a:t>
            </a:r>
          </a:p>
          <a:p>
            <a:endParaRPr lang="es-ES" dirty="0"/>
          </a:p>
          <a:p>
            <a:pPr marL="0" indent="0" algn="ctr">
              <a:buNone/>
            </a:pPr>
            <a:r>
              <a:rPr lang="es-ES" dirty="0" smtClean="0"/>
              <a:t>¿</a:t>
            </a:r>
            <a:r>
              <a:rPr lang="es-ES" dirty="0"/>
              <a:t>Se alude a aquellos valientes cristianos que sufrieron el martirio?</a:t>
            </a:r>
          </a:p>
          <a:p>
            <a:endParaRPr lang="es-ES" dirty="0"/>
          </a:p>
          <a:p>
            <a:pPr marL="0" indent="0" algn="ctr">
              <a:buNone/>
            </a:pPr>
            <a:r>
              <a:rPr lang="es-ES" dirty="0" smtClean="0"/>
              <a:t>¿</a:t>
            </a:r>
            <a:r>
              <a:rPr lang="es-ES" dirty="0"/>
              <a:t>Se profetiza sobre aquella gran apostasía, la que por poco suplanta a la iglesia verdadera?</a:t>
            </a:r>
          </a:p>
        </p:txBody>
      </p:sp>
    </p:spTree>
    <p:extLst>
      <p:ext uri="{BB962C8B-B14F-4D97-AF65-F5344CB8AC3E}">
        <p14:creationId xmlns:p14="http://schemas.microsoft.com/office/powerpoint/2010/main" val="1531127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circle(in)">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ircle(in)">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circle(in)">
                                      <p:cBhvr>
                                        <p:cTn id="22"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4077072"/>
            <a:ext cx="8183880" cy="1800200"/>
          </a:xfrm>
          <a:blipFill>
            <a:blip r:embed="rId2"/>
            <a:tile tx="0" ty="0" sx="100000" sy="100000" flip="none" algn="tl"/>
          </a:blipFill>
        </p:spPr>
        <p:txBody>
          <a:bodyPr>
            <a:normAutofit fontScale="92500" lnSpcReduction="20000"/>
          </a:bodyPr>
          <a:lstStyle/>
          <a:p>
            <a:pPr marL="0" indent="0" algn="ctr">
              <a:buNone/>
            </a:pPr>
            <a:r>
              <a:rPr lang="es-ES" dirty="0" smtClean="0"/>
              <a:t>Han transcurrido más de diecinueve siglos después de que aquellas profecías fuesen dadas al apóstol Juan. Han tomado lugar incontables eventos impactantes en el mundo espiritual, moral, social, religioso y secular.</a:t>
            </a:r>
          </a:p>
          <a:p>
            <a:pPr marL="0" indent="0">
              <a:buNone/>
            </a:pPr>
            <a:endParaRPr lang="es-ES" dirty="0"/>
          </a:p>
        </p:txBody>
      </p:sp>
      <p:sp>
        <p:nvSpPr>
          <p:cNvPr id="4" name="3 Rectángulo"/>
          <p:cNvSpPr/>
          <p:nvPr/>
        </p:nvSpPr>
        <p:spPr>
          <a:xfrm>
            <a:off x="3347864" y="583317"/>
            <a:ext cx="5184576" cy="2862322"/>
          </a:xfrm>
          <a:prstGeom prst="rect">
            <a:avLst/>
          </a:prstGeom>
          <a:blipFill>
            <a:blip r:embed="rId2"/>
            <a:tile tx="0" ty="0" sx="100000" sy="100000" flip="none" algn="tl"/>
          </a:blipFill>
        </p:spPr>
        <p:txBody>
          <a:bodyPr wrap="square">
            <a:spAutoFit/>
          </a:bodyPr>
          <a:lstStyle/>
          <a:p>
            <a:pPr algn="ctr"/>
            <a:r>
              <a:rPr lang="es-ES" sz="2000" dirty="0">
                <a:solidFill>
                  <a:prstClr val="black"/>
                </a:solidFill>
              </a:rPr>
              <a:t>En cuanto a la interpretación de las profecías, le damos gracias a nuestro Dios por el Espíritu de Profecía, ya que gracias a Él, la gran ventaja es nuestra, siempre y cuando tengamos el conocimiento necesario de la historia, como también el conocimiento de las Sagradas Escrituras. </a:t>
            </a:r>
          </a:p>
        </p:txBody>
      </p:sp>
      <p:sp>
        <p:nvSpPr>
          <p:cNvPr id="5" name="AutoShape 2" descr="data:image/jpeg;base64,/9j/4AAQSkZJRgABAQAAAQABAAD/2wCEAAkGBhQSERUUEhQVFRUUFxYVGBcVFBUXGBQUGBgaFBQUGBcXHCYeFxojGRgXHy8gIycpLCwsFR4xNTAqNSYrLCkBCQoKDgwOGg8PGiwkHyQ0KiwsKSwsLCwsLCksLC8sKSwsLCwsLCwsKSksKSwsLCwsLCksLCksLCwsLCwsLCwsKf/AABEIALcBEwMBIgACEQEDEQH/xAAbAAABBQEBAAAAAAAAAAAAAAAGAAIDBAUBB//EAEcQAAEDAQUEBQgGCAYCAwAAAAEAAhEDBAUSITEGIkFRYXFygbETIyQykaGywUJic4LR8AcUMzRSouHxJUNjdIPCFVMWo7P/xAAaAQADAQEBAQAAAAAAAAAAAAACAwQBAAUG/8QAMBEAAgEDAgMGBQQDAAAAAAAAAAECAxExITISQYEEIjNRccFCYZGx8BMjodFDUuH/2gAMAwEAAhEDEQA/AA6hWcycJLZ1gkTxg8wtantA45VGteI5eye9ZTCu4OSlsfROEZZRjbSHcA5uCs2Kk3EwVCcEtDo1w5YiO5VNoHEupt+srTtfwRLAiavUYbf/ABlgZVfYaraofDGY3lrqZJAJAGRmSN4DRBd9UqoeW1m4XhrWRpk1oaw9OQ14qHyhaZaSDzBiO8Kd9pfXqNNRxe5zmNxE5xIACB6agQg1LXX7m/dF3l96AxlRpM62kgNaQi9zW1mNdibk/EG1Mmu13T3eCwbpZF5VnTHm2A9eIgeC332I1KTd1pwuBwOdhDhhdofZkpbvjXQQ/EBa8bE+m5xc3ACSRhzbroDx4IcuewNq22uH1G0hmMbhLQQMgcxrEIttteqxrqbgcDpwtdJgcIdqYH9kNbLua202h7nYC2oC12DGA9rpEt+kMojpHJObsnYtlxPh9vT88y1emzdWmMUNqMz85SOJvflLe8LI2dbNoe2BENJEcRx60emu0txgNpuA33WUgFpiAX0HHdPCcz1FB+zhx2y0OBnpiJ6YOmXilUZN3TCjJyaT/NGPvG6KTycTRPPvzzGcIYvXZp1Mk05c3WNXAfNei3hdDvWYQ8ZTEA6DOB1jLXPQLIq1MInlJz4RnxTVUlFjp9mo1435+Z5wWkariLrDSFSi3HvYXPABzgEk8VTtOzgcdx2GYyIJAnqz8VSqqvZnjPskrXjqDq6Crt7XLWsz8FZhYc4nR0cWu0cOpUkzJLZp2Y6UpTV0Lgkx4KdKYCugrLDEyUJFNDk4IBqdzkJQnwuALrm2GlqbhUqYuuY0MLU0qQpjkSFyQwri6kiFM4kkkuBOJLqS06x6E3pTixOaxOLVMfRIG75ztNJv51VxzM1XtIx29g/hA9wJV97c9PmfYi5IkespP5/0UqgVu5aWK0UgdDUZ4yoaoz/FaOzNMfrdHocT7Gkpc9rGr5BG2oG3gw8KjXsPW04m5e1E99WSaQJY8gGSWRu8suKFrPT8peVnaRk1tSoev1RPtRLtLWc1zXNc4atMGMxmktJSRJa9ayMC2Wp2DAX42zMkGQRznMHvKF9jrL5SpVJaXA1HkgOa0kNDnZF2XCemEU2u8cbDja0uOjxkZ+twOWSwNgxQFB5r03vDnGCx+FzIMyJydOmaKWGV4a08/YI71rl+VWC8BxBqsNOqDh4VGDC/qAgoX2IpnylpJGYcG8JyyjXmFuWm8GBrm03Yg6Nx7YJPSDLZyGbS05rM2EpyLQ4CMVUgCTxnd6eASaGlwoxs0b97XY6g8+UxsflhewS0Dp4xpl0jmsPaGtNMl0FxaDiaRBB1kDTiI4RwW3abRVpPLJiJGB0RIMEAHQzwlYm0DqZpPcAWPjNvA5GSIGWccBqmPJXGLSvLXTK/P7KOzNlpuoN8q4ta7EQ4DR0iJyOWp4aASJkT2653MGIEPYROJhBgEfSAJw8c8xkYJ1Ud0s9Co9kn2k5rXsFlIo4m6kuIgmWnJsFokgGJniDwgyyVm2jz03GKd+hcvF9K02Sk6o1r5expxAbr4OIwRrkeuUI3zslScPNDyb+EE4XHkQfVnmMuha1le1z6YAcHOqNGEaHdeTEcZw5R+J2b2upozY4kxmx4IcMhJH8Qz/uUUG0tBsoU6jtNHkd5XPVoFvlGwHNDmkEFpB5OGXcqa9Xu6mHWWkHgOBZ9ISCNdD1rDvTYJj3TQcKc6tdJb1g6jqzTI1f9iCp2KSjxQ1ARdlW7xumpRJD25TGIZtPUfxVKU1a4I2nF2aJAU4PUMrsrrGqROHJ4KrgqRrkLQ2MyUpkJ7SuuaguNtciIXC1SkJhRJguJFhXIUhKaSiQlpDYXCF1cWgChJKUlpx6OGLpapUg1IZ76BezU8dvfGeEO9zVqOpHl/RZ1wb1qtDuQf3ZgLXcj5Hnpptv5v7mfVGa2dkqc2pnQ2of5Y+ayqjc1t7FN9Jd9Wk/3kBT1NrKUEGzDAbxrT9GlTHcSSVs7QZ0GnKcR+ax9nKcW60P1ApsbyzEu8FqX4CLPTnXLuy0SZbiSPjIE7c4CmTyBOiy9lWRY2HmXH5LQvmrFGp2HeBVfZtvodPoB/qmLDPRlvRWtrc1ofo9nyFRw/wDaTr05KhbhqtX9HlL0JzudR39Tp0rKXMbUeq6+xqW68yXedAqDMb/rCTiMOGcznnKwNrW0hZ3uplwkGWO1bPI8QtS3Dfz0+SH9rBFmf3D3hCneQ+cFGk5R00fpg1bqYxlnpCqHEGhoBmHuaSx2oyD4JjUCFaFlAYfJQ8Aw1zDhqiWY99hEPbOIZid0wVHXoxSpgnPA33KmMoIyI4o5S1POjC60ZHdlEm12ZjRLi95AGshhEdBzHuRLb7W+CKm8ACRweMhDgYkiIy5dCwbLXc+3WadWtrHEMjozU9HzKILytpDHh+82DrmWkNMEHUaD2JkdoSTbd0Zdx0C6zWaMy6m3lrhA+RUt6UsAMGd105GRkciOak2XaHWSzSQAKYzIJGUZEKzf1I+SdxyPGRnMQ7U68eSWNhJqyBq0sDi4EAgkiDmCJKDL/ubybwaTDhLZMSQHSZA7oXpLKAe12Jh3TGNkSO0066jNZ9ooxSIBkAnh0Ao4txDr0oV1wvK5nlhYUgF6hcMfq750NQgiAREDIgjMZ6LB2g2VYQX0YYcpZngIJguafoxqRpyRxrpuz0PKq9hlC/C7gcF0FXbxuOtRJD2GASMTQS0xlM/iqEp61wQtOLs0Sh6eKkqvK6HLOENVGWJTSEwPXcaywfGmJwTYXXOTZWoCTR1NKRKbKIW2dSXJSWmXPUp5hNe0NxHQa9SsYFDeOVF55Nd4Kdnvpg3sXSxOtD+Q8XLTqMKq7AM81WM6lrfErSrUUyR51Nma8yckR7FUxiru5U2t9riZ9yH3szRPsRQltoPPybfEypqmPoV30uauz7QGWuv/ABlzY5BjcDSOkmVo7QiKNMcf6D+yzrufFkq6Cajmz/ygT3K9tA6Ws6iepJesiSlrVQEbRvihV7B/BWLlp4bLSEfQ+cqltaYs7+r5hbNnpRZ6QHBg1HRrlmmLaejJ9/6e5i3noT0HwW9+j6l/h7Dzc89PrclgXwfNu6neCJthKUXfR6cR9pjq5LqWGMq5X55ENvzf+c0N7Yfu5HMtH8wRNa27xnmhnbDOm0c6jB4pcd6K6vgS9AnvGkcLRyaB7APxWWRktu9JAjoHtDQFkYUc8nnUnoRXY30+h9nW/wCoWxfZAp1Ow/4Ssq6m/wCI0uijUPvAWptFlRqnlTqfCUxbUHDMmP2TY39Ss+Ikeb1A0MiJHKOStXrZyKbi0hzd3SRnIiWnTVQ7Ns9Bs32YUltYIjpb8QQBQTZCK8+tTBLQIeyWvaAcjE5/2mVRrUR5J2EyJOfHQFaQtv0XtbUbECRBAAgQ4ZjKOeiiqUh5J5YCGy6ATmN0JiHW4Xjy9DM2Us2KhH8VVw0ngwacdU2+7FgZUHCHCYIzjLI5hWdlmejTqPKOy5wGyltBVaaLi2Rza7ejKJDte5Ry3IXUv+oyjaKRBJziSJ4GNR7/AHobq7O063lCBgcHkAjT1WuzHLPgj+jbAxrmGfWdycwgwILDoctQsWwWQPq2gNLQBULhqGncZlJzHerFpgyqlPScdDzK23bUpHfaQOBjI9RVVeuVrsx08L2g6iDB4yge+9nWsqgMJaHuiNQJMZcYTY1PM8mr2NrWDuDgK7Kt266nUjnmOYVTCm3TJJRlB2krCDlyV1clcDqJcXVyFoIkkklx1j19oWff7sNmq9kj25LRFFY+11SLI/pwj3pJ7knaLZW2HaBZX8zU8GiPFadZvf1qHY6zRYA7+J7jpwED5KxXYikR0kZdVuaKdiR5msebx7m5IXrO60X7Is9EPTUceuBHyU09bIrltHXYzFZDGc1A4g8zVkjqWhfQ3afSCqNxH0aq3iar4PMB+ncFp3vTgUxrkUi1pEtLxDz/AG2d5kjm5oRJUpQxo+qB7ghnbgZMb/FUb4oqtQyA6B4Jy2l1+/8AQF79ypP7J8EU7Jsi76HZ585KFdpMqL+yUY7NM9Aoj6rfD+66nhjp5RTtI3j3oZ2n1oj/AF6fzRTaPWQ1tEPO2YaTWbwnQaxxSo7imt4L6fcKr3Z16LKa1bl9hY9II55POpPukd0U/wDEWf7d5/nVzalsWesf9Op8JUNyCbw6rM731P6Kba8xZa/2b/AhNW1Bweepb2Z/cbP9mPEj5KS3DTtM+MLmzdOLFZ9f2Y+Ip9udpx3qfve1LG0ynUEFTNb6O/7/AIKKuNVYZ+71Pv6dkJiyPnhdCjsqPRfvv8GqG/WjyLomcJmY6NI78lb2W/dvvP8ABqh2lDPIvcyRlm08Oo/nVSSyhM3+4ztpp7zusqhdznMqVXNMHGB/9bZnoWycAc7ygcQZgtIBB555ELPsdnLn1A0E74iNSBTB8FWNk046lmlVcWThBEkmBEEmJy00QztHWLvIzwqtA0kNLgT0+sSifyfm26j1ujihTaMb9LITjZnx9caoHlEsorVlWtR3nSPouQ9eF35YmgZaowvBkk5zDXDsxwWYyk00a0xIAIHEnPRdxuLGV6cZwfEgNwpYVZdTUZYq+I8F07EUJQpC1NLVtwXEYknQktAseyMQ5t+6LMBze3wKJWNQp+kV0UqQ5vJ9g/qlrJ6tR9xm1srTP6hRyydjz6cSZaKZz4CfcrmzbIsFDOd0mNY3iVXtrM9EUiam9TFrdH9UabLiLHT+sXH3lBNsEA8vYjrZoeiUY4NlSy3IseCvs82a9Zn0GvBHQ52Z681o33X38I0aI71RuLdq1X/RdUAHSW5H3qe9GEPdPEz7cx4pOnE7CaKvVYEbVuxVbO3nVb4hF9vZmepBt+Z2uzN/1B4hGd4jeKb8JX/k/PkCO1Jig/qRvcOViojk0eyAUDbXHzLu4e9Ht1giy0x0AdwaB8lkNrGz3Lp7mfWbmhy+P3qxj/W+SJa2v54oYvWoTb7H9qPFrfmgjuKK7/afT7oLr7H5/ustjVs35TII0PV+KyWhHPJ59LacuEf4g7oso99Qp22R9Er9g+9LZ5np9T/at/8A1cmbbu9Erdn5gJiwhkcS9H7mts6fQrP9mPEpW2nLh2mfG1LZoegWf7MfE5SWlu83tM+IJYdPmUqzc1I391qff6tF2sNE5wiy1P8Ak8ExZKJPReqK2y37t98+AVO/v2NXslW9lh6Me2fBU9oWeYq9gqSWUKn4ki5bfWPWq1lyLyNcbe7cCt2xuarUB6/bZ8Cq5jZbEWySWCc83eMoR2oycw8nN+MIwA82Ot3yQhtWMh1j4mrHkRyfUs20y54gZNfpx61lU6bfJVpOgEDPMmR3LWtbfOVOqp4FZEblTqHignkqlHuPoC1QZBR4VK9qYqEeJKOpGQmwpISDUVxTiR4Uk/CkuuDwHrzSgn9IdXeot6HHwRq0oC2/fNpYOTB7ytWSms+4w9uimBZaDdIpNmOIOc9KqXgcjPMf1WuKcUqYzltNjB1YQsa8uPKT7hCZInjkHryfkc0fXHQw2Wln9Ea9S89vJ+UcV6Jdf7BjeQGnUpXuRZrwlF1p8k5lKIL6jn4ujWPart6vzB5gcVm2+wl1po8oInkVfvioNwA5hufXySZQtO6BpK1QCbYZvKzDXe+aMrwGZhBQdN52foP4o0t2p70x7R/+R/nJAdtd+xPab4r0C7/3al0N8MivPdrCMAHNzfEL0C7T6LS6j8R/BZDaPln6e5SralDFqfN52QHg6T7Z+SJq+qFhne1lBPPwcghuG9odqL6fcNr81WW0LWvrX8lZAPgiqZIKWxEmzg9Orf7an8b1V26PolbqHxBW9mx6ZX+wpfE9UdvX+iVfu/G1M5IbHbL0fuEOzjfQbP8AZg/zOUlUDE2ebfFc2ePoNn+yb80rT6zeseKB8jafPqVbS1Ij0Wp/yeC7a0ifRKn/ACeCNZKXheqKuyh9HcOT/EKntE2LPV7DvBWtjneaq9DmfC5Vtov2Fb7N590qSWUKqeJIv23Mg9APuBVazfTH1mH+Vw+StWsZNj+BnwhVqGj+0zwcq+Y16wRbDfNDtOHwoT2tZ5uev5FF1P8AZffd4NQrtZ+yPf4IHkQufUdbh51/Tj+ErJA3anZHiFrW/wDanp+bVl0h6/YPiEMtxZ8H0BaoExTPGZ6yoiE1M8mS1GAJAJ0Js5IhbQoSXElph6w16882sfjt0csDfz7UeMcvPbw37xI1mq0e8BNWQa+1ep63axDc+AA9wQ/eDsjHM+wLcvGjqZOoWBb6gAPWjngRS1YOXnUz9i9IuweZYebQfwXlttMuGhEjxXqNgd5pnZClt3kXOV0Nqazy/PFZ9sfkVfe5Z9rdkUMh1MELGZvSl0fgUa2x2ZQVdLv8UGuQOnZRfbn7y57QY61GCW1RkN7bfFeh2B3o1H7MEfeXnO07/wBn22+K9Es1TzFLopj5LIbSh5+nuU7Q5CTHf4tZuiP+yKa7tUJ2RmK9qI5Cc+gOKCG8Z2rweqD29nzKyMWXctS+DBWMXo6mSGltLWy7/S7T9jS8XfiqG3zvRanW0fztVjZap6Ta/sqHz/PcqO3dT0V/W34mo+SGx2z6hbs270Gzj/SHiU6sN9vWPcZUNwO9CofZt+ZXatTfb1+9LfI2HPqRWj8Fx4iyuPMVPEj5KO1v1zTalQ/qbvvo1llLwvVFXYw+br9pnwEqHaB/o9b7N/wld2NqblYfWp/AVFtAfM1ulj/hKlllCqi78jTtLzgpnnTZ8IUVl9V/aZ4OSc/zNEn/ANdP4Qo7LUGB/aZ7IcquY1eGX6R80e3/ANQhnahvmHd/wn8ERWV00X9sfCsDaE+Yf1/JyGQlZGWkTVHSG+9oWdZhm77N3yV6q7fp9LaXwtVKynfI+o8e5DLcU37n0BesMz1qAqa0Hed1qu4pkTzZvUTnJmJccU0HJMSJ5S1HpJmJdXWM4kemtq5oAu52O3tPOsD/ADSjN1XInoKCtmzNspk/xk+KZHIHaHg9WvF8zBmcPtz+SGb3q6wVpVLUYHQZHTlAQ/eFT3I5iqTMq0v3h1hem2Gt5lnLCF5Y98uHWvQbPadxo6B4Kb4iyOC7VrqjbKuShr2hVrRWy0QSKIaGLcVQC8yeU92SKLdWQZctT05x60S2mqilgXTfeb9Qf2kdvUu34L0jysUWZ/5bMsv4RHgvLr+fv0+sn3L0S0VYptH1GfCJWJWiPi7yf5yRBaKusoWsFoi9KZ+qR4hbdoq6oVstoi8GE6boS6a7w7tcv2uqPSr4dPH8ysCtU1Whe1qOk8M8+9Ydav4I6i1IaL0NHZKp5+19ij4Kht2/0d3W34pS2XtEVbX0tpe4LP2xrTRPaaj8h8fDm/UO7jfFjoZ5+Sb80x9bzjc9D09apXHaPRKPYGvQSo6teHjv8ClvkFSwWLe/8yuvf6GenyizrdXT6lo9Dbr/AJk9G8R4IlllEn3Y+ozYyplX7VP4CmX2/wAzVj+B/wAJVHZKvHl/ueELl82iadTsu+FTzWqEyesn6myKvo1D7Kn8ICbYqm5U7TPByo0a3o1H7NngorPaN2p1s/7Kl5Gxf7YQWGp5mp22+BWBfzvNu6x4OVu77T5qr2meBWVeTXvY7C0uiCYEwMxJ6M0MhN7Njn1c6R+pRP8AK1VbOfOjqf8ACVWq2jKn2KfgEynXiqOtw9xWPI3i7nQw7U7fd1qvjT7YSHunmq4KcloeTUqd4cSkExxXcSKwm+p1JNxJLTLh3aqmGm8/VPghTZOkX2yi1olzngDrOQRFfNWKD+qENbM1C2003AwWmQeRGYKKBvaMpHsx2Atb5A8nkT9LSBEaaodvXYC1tB3WHKYDx7sl6Jsp+suD318ZD2Me2CB60knLmFy9aIh0sq4gMt6Bpi1noXTJY1JI8MvK5qtB9PyrcOMmMx9EwUV2WcOceHBC96+W/WsFocXOZzdigEYo8F6B+j+hitFHJroxOh+hhp1yPNJWsj0YStBtmPV/DRU6z8l61etTC+mx1msxNTFBxDC3C3EQdzkcupYF80jBBp2WNcnARGcaZz8lkoHQ7Rfl/J5Js0A62GcpLu7pXqVv2JotMC1HQn93dwyOU6fnivK9l3RapHDEV7XatuLPEmvaccRkynlOueDoCTXcklwg3ly+Z5Dtjd7KVoptZV8qMzOEt7oKPf8Ax1SsAKTC4tY1xAMQ2AJzPSEFbbXoyva6RpvqPABk1A0GZzjCBl1r0W5GAvjB5SaTP8004O7mS3Mo6V3BcRRGTinLn/xegP2rZ60NBmkcgTq3QTnr0FADzhtmeoIHfxXrt5UQG71NnHN1sqZAmWt05ZZcl5JUHphOUT0kdA/qugrSCqVJVKav5r3+bPVLnuinaKj21W1X4WNcBSjFiJAznhHvhVLXs/Q3sLLTq8N9Q5tcWwRhkwRBjLI9Cddl5toVcdTyjmFgBFKoWE+qRmHCRkePGc4hQ3jtFZ3GW0rQcuNd+8TqXb7uOcJsrEiU76XMvZK7hUtNqYXFoAbvYHOO7IEtbnrA71n7dWFrKG7Vx74GTHNEZ573VotDZW8xTr2iocbWnD6jhjAJLgMTuIMZrO22vJlSiGs8r67fXfI+kTDRkMz7ysVtCl8ajLyCDZqhis9FpcGy1286YyLzw5xHenWuxYXftGuzIhodyOckBT3BVNGlRe4lobMlpaNS7QnIGDKitV/UqphjnHCS4zUaRGcmBlqfeEGjDjKd9MCr3LjY13labZnI45GccG+HMLOtQw2aJmDUEjrK1H7Ttp0mtirDZzFoqMbDjJAAyEwhu8r9pupkGo0OLnuwuc57gHGRvHM5cSi05DIynfv4v8juzLd2qdJw+6J8Qrd8XZFKofKUzuEw0vJzbp6sA9/BZNxXnSYx5fUAkGAMyTu8B1FNvLadjw8DEZbAkvP0cI1yU8oybVgakkru5v3HZWVKVna8wHU8zjazRpjecCBmOSs17opseGg7rzn5wOiJIzLABqOaEqW1j6TKTaDagdTECp6p04QctSoq21lsqFrsTy4HIue4kdDZmFTYV+riz+4W2agxpqBsxuE4iDxI4QNFnXraBT8pABkRAIHHXIlYtK9rU6nUhwxHDic7M4ZMBs6ZrPrV6uFwc4cOHIoXG53H53NN1MGm08QxnHhChqCK/U8+KyarXOgl3AQOQ5BNfSOP1nHPWVtjf1XZ6Dr2fjrPcBqVSbRPJdry1xEn2qNtYjifajSaWhE5xvqh5oFNNMpfrJ5n2rhtJ5rdQXKB3yRSTv1spLu8beAQbQWkeSIB1WNs6fPt7/BV7Tay4ZqOzViwhzciEcdAK01Keh7ANvbVTpNaKgEDCN0aAZZobvTbm1uBmu7PI5AdCEKt71nauVepaHnUrZai42RoULUX1sdQkkmSTx4ar0K6r8oWSpLoqYWuEcWlwgOB5heV0HkHIlXqFCo+QHOzzKS01K6Y+M9LNHq1X9JFmc6RRpjTgCcoB4ZSAsm37V0XsIZSpguETgzOWumWnvQCbrcDmTl0plazkDMnLpQyu+ZqaWF/I+6LWKdcOccs++Vs2u/2E5eKGbPTxGFddd0LZ25jKdSSwjla2h1UO4AHxW5btsMTWgZwAJAOaGTTh8Las12hxM6CI9ixpJDadWeuDlPaCQZBH3Z+ao07Y3yjnOBOW7EAzzPJaFW7w0FYjPXWRS5BVas2ldhGNpH+RDcDpBycXjTlEZqu++HE5h5Ecamftw6K5dN2Cq4t4AJtsu1rTqudhaqvFzNpW2qS/wAnDQYnUmBoJJVe016kDE6d4HTiFtbKWcOqVQYIDZz6wPms6/gIEc0Zjk+Fq7J6lnqVgPOHMeq2AAOoc1DSu0hpaS7CTmJyJGnzWxs3XANMng0+BTLwtcnI8Sl3a0CUU3qQHZweTa6NRx5KhXsIa3Qakewrcq3z5ljf4RH59yxbTWlveT7UVwowSyhl3MEO/PJT2ykA10cuXQqljfE9KfaKpIS2tQngu3YRFOcwP6qa1OGIEAiFn0XnC3oTnPlMNUcMsMf63cqlpOualpOyKrVyuMa0IDoOpMfquzkmu1WgciraDmoVNX1USasEE8jSkuwkiFs5KSS6uMHVmwpLFTl0JJLFgJ7je/8AEbsrPtNlhJJLvqbEpUtUUbN05c7s/NJJa8jFtZetzPOFYV5DIpJIOYSwULmZNVo6UVW6yABJJSdqbU0Mp4BO0ftVu2S0xi7vmkkqntQynzK9rtpIhYjDvSkktgDW5BBdd5FmKOMKraraSUklwCGXbaSwuI4qC3VJ1XElvMb8JdsbjAXahzXEkvmPice7JR1HbqSS1Gsjsx1XapSSWPIHIdTduhdDkkkQa2j2OVeskku5gPBENE1zl1JaBfQqVzmokkk1EM8nCuJJIhbFKSSS4w//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solidFill>
                <a:prstClr val="black"/>
              </a:solidFill>
            </a:endParaRPr>
          </a:p>
        </p:txBody>
      </p:sp>
      <p:sp>
        <p:nvSpPr>
          <p:cNvPr id="6" name="AutoShape 4" descr="data:image/jpeg;base64,/9j/4AAQSkZJRgABAQAAAQABAAD/2wCEAAkGBhQSERUUEhQVFRUUFxYVGBcVFBUXGBQUGBgaFBQUGBcXHCYeFxojGRgXHy8gIycpLCwsFR4xNTAqNSYrLCkBCQoKDgwOGg8PGiwkHyQ0KiwsKSwsLCwsLCksLC8sKSwsLCwsLCwsKSksKSwsLCwsLCksLCksLCwsLCwsLCwsKf/AABEIALcBEwMBIgACEQEDEQH/xAAbAAABBQEBAAAAAAAAAAAAAAAGAAIDBAUBB//EAEcQAAEDAQUEBQgGCAYCAwAAAAEAAhEDBAUSITEGIkFRYXFygbETIyQykaGywUJic4LR8AcUMzRSouHxJUNjdIPCFVMWo7P/xAAaAQADAQEBAQAAAAAAAAAAAAACAwQBAAUG/8QAMBEAAgEDAgMGBQQDAAAAAAAAAAECAxExITISQYEEIjNRccFCYZGx8BMjodFDUuH/2gAMAwEAAhEDEQA/AA6hWcycJLZ1gkTxg8wtantA45VGteI5eye9ZTCu4OSlsfROEZZRjbSHcA5uCs2Kk3EwVCcEtDo1w5YiO5VNoHEupt+srTtfwRLAiavUYbf/ABlgZVfYaraofDGY3lrqZJAJAGRmSN4DRBd9UqoeW1m4XhrWRpk1oaw9OQ14qHyhaZaSDzBiO8Kd9pfXqNNRxe5zmNxE5xIACB6agQg1LXX7m/dF3l96AxlRpM62kgNaQi9zW1mNdibk/EG1Mmu13T3eCwbpZF5VnTHm2A9eIgeC332I1KTd1pwuBwOdhDhhdofZkpbvjXQQ/EBa8bE+m5xc3ACSRhzbroDx4IcuewNq22uH1G0hmMbhLQQMgcxrEIttteqxrqbgcDpwtdJgcIdqYH9kNbLua202h7nYC2oC12DGA9rpEt+kMojpHJObsnYtlxPh9vT88y1emzdWmMUNqMz85SOJvflLe8LI2dbNoe2BENJEcRx60emu0txgNpuA33WUgFpiAX0HHdPCcz1FB+zhx2y0OBnpiJ6YOmXilUZN3TCjJyaT/NGPvG6KTycTRPPvzzGcIYvXZp1Mk05c3WNXAfNei3hdDvWYQ8ZTEA6DOB1jLXPQLIq1MInlJz4RnxTVUlFjp9mo1435+Z5wWkariLrDSFSi3HvYXPABzgEk8VTtOzgcdx2GYyIJAnqz8VSqqvZnjPskrXjqDq6Crt7XLWsz8FZhYc4nR0cWu0cOpUkzJLZp2Y6UpTV0Lgkx4KdKYCugrLDEyUJFNDk4IBqdzkJQnwuALrm2GlqbhUqYuuY0MLU0qQpjkSFyQwri6kiFM4kkkuBOJLqS06x6E3pTixOaxOLVMfRIG75ztNJv51VxzM1XtIx29g/hA9wJV97c9PmfYi5IkespP5/0UqgVu5aWK0UgdDUZ4yoaoz/FaOzNMfrdHocT7Gkpc9rGr5BG2oG3gw8KjXsPW04m5e1E99WSaQJY8gGSWRu8suKFrPT8peVnaRk1tSoev1RPtRLtLWc1zXNc4atMGMxmktJSRJa9ayMC2Wp2DAX42zMkGQRznMHvKF9jrL5SpVJaXA1HkgOa0kNDnZF2XCemEU2u8cbDja0uOjxkZ+twOWSwNgxQFB5r03vDnGCx+FzIMyJydOmaKWGV4a08/YI71rl+VWC8BxBqsNOqDh4VGDC/qAgoX2IpnylpJGYcG8JyyjXmFuWm8GBrm03Yg6Nx7YJPSDLZyGbS05rM2EpyLQ4CMVUgCTxnd6eASaGlwoxs0b97XY6g8+UxsflhewS0Dp4xpl0jmsPaGtNMl0FxaDiaRBB1kDTiI4RwW3abRVpPLJiJGB0RIMEAHQzwlYm0DqZpPcAWPjNvA5GSIGWccBqmPJXGLSvLXTK/P7KOzNlpuoN8q4ta7EQ4DR0iJyOWp4aASJkT2653MGIEPYROJhBgEfSAJw8c8xkYJ1Ud0s9Co9kn2k5rXsFlIo4m6kuIgmWnJsFokgGJniDwgyyVm2jz03GKd+hcvF9K02Sk6o1r5expxAbr4OIwRrkeuUI3zslScPNDyb+EE4XHkQfVnmMuha1le1z6YAcHOqNGEaHdeTEcZw5R+J2b2upozY4kxmx4IcMhJH8Qz/uUUG0tBsoU6jtNHkd5XPVoFvlGwHNDmkEFpB5OGXcqa9Xu6mHWWkHgOBZ9ISCNdD1rDvTYJj3TQcKc6tdJb1g6jqzTI1f9iCp2KSjxQ1ARdlW7xumpRJD25TGIZtPUfxVKU1a4I2nF2aJAU4PUMrsrrGqROHJ4KrgqRrkLQ2MyUpkJ7SuuaguNtciIXC1SkJhRJguJFhXIUhKaSiQlpDYXCF1cWgChJKUlpx6OGLpapUg1IZ76BezU8dvfGeEO9zVqOpHl/RZ1wb1qtDuQf3ZgLXcj5Hnpptv5v7mfVGa2dkqc2pnQ2of5Y+ayqjc1t7FN9Jd9Wk/3kBT1NrKUEGzDAbxrT9GlTHcSSVs7QZ0GnKcR+ax9nKcW60P1ApsbyzEu8FqX4CLPTnXLuy0SZbiSPjIE7c4CmTyBOiy9lWRY2HmXH5LQvmrFGp2HeBVfZtvodPoB/qmLDPRlvRWtrc1ofo9nyFRw/wDaTr05KhbhqtX9HlL0JzudR39Tp0rKXMbUeq6+xqW68yXedAqDMb/rCTiMOGcznnKwNrW0hZ3uplwkGWO1bPI8QtS3Dfz0+SH9rBFmf3D3hCneQ+cFGk5R00fpg1bqYxlnpCqHEGhoBmHuaSx2oyD4JjUCFaFlAYfJQ8Aw1zDhqiWY99hEPbOIZid0wVHXoxSpgnPA33KmMoIyI4o5S1POjC60ZHdlEm12ZjRLi95AGshhEdBzHuRLb7W+CKm8ACRweMhDgYkiIy5dCwbLXc+3WadWtrHEMjozU9HzKILytpDHh+82DrmWkNMEHUaD2JkdoSTbd0Zdx0C6zWaMy6m3lrhA+RUt6UsAMGd105GRkciOak2XaHWSzSQAKYzIJGUZEKzf1I+SdxyPGRnMQ7U68eSWNhJqyBq0sDi4EAgkiDmCJKDL/ubybwaTDhLZMSQHSZA7oXpLKAe12Jh3TGNkSO0066jNZ9ooxSIBkAnh0Ao4txDr0oV1wvK5nlhYUgF6hcMfq750NQgiAREDIgjMZ6LB2g2VYQX0YYcpZngIJguafoxqRpyRxrpuz0PKq9hlC/C7gcF0FXbxuOtRJD2GASMTQS0xlM/iqEp61wQtOLs0Sh6eKkqvK6HLOENVGWJTSEwPXcaywfGmJwTYXXOTZWoCTR1NKRKbKIW2dSXJSWmXPUp5hNe0NxHQa9SsYFDeOVF55Nd4Kdnvpg3sXSxOtD+Q8XLTqMKq7AM81WM6lrfErSrUUyR51Nma8yckR7FUxiru5U2t9riZ9yH3szRPsRQltoPPybfEypqmPoV30uauz7QGWuv/ABlzY5BjcDSOkmVo7QiKNMcf6D+yzrufFkq6Cajmz/ygT3K9tA6Ws6iepJesiSlrVQEbRvihV7B/BWLlp4bLSEfQ+cqltaYs7+r5hbNnpRZ6QHBg1HRrlmmLaejJ9/6e5i3noT0HwW9+j6l/h7Dzc89PrclgXwfNu6neCJthKUXfR6cR9pjq5LqWGMq5X55ENvzf+c0N7Yfu5HMtH8wRNa27xnmhnbDOm0c6jB4pcd6K6vgS9AnvGkcLRyaB7APxWWRktu9JAjoHtDQFkYUc8nnUnoRXY30+h9nW/wCoWxfZAp1Ow/4Ssq6m/wCI0uijUPvAWptFlRqnlTqfCUxbUHDMmP2TY39Ss+Ikeb1A0MiJHKOStXrZyKbi0hzd3SRnIiWnTVQ7Ns9Bs32YUltYIjpb8QQBQTZCK8+tTBLQIeyWvaAcjE5/2mVRrUR5J2EyJOfHQFaQtv0XtbUbECRBAAgQ4ZjKOeiiqUh5J5YCGy6ATmN0JiHW4Xjy9DM2Us2KhH8VVw0ngwacdU2+7FgZUHCHCYIzjLI5hWdlmejTqPKOy5wGyltBVaaLi2Rza7ejKJDte5Ry3IXUv+oyjaKRBJziSJ4GNR7/AHobq7O063lCBgcHkAjT1WuzHLPgj+jbAxrmGfWdycwgwILDoctQsWwWQPq2gNLQBULhqGncZlJzHerFpgyqlPScdDzK23bUpHfaQOBjI9RVVeuVrsx08L2g6iDB4yge+9nWsqgMJaHuiNQJMZcYTY1PM8mr2NrWDuDgK7Kt266nUjnmOYVTCm3TJJRlB2krCDlyV1clcDqJcXVyFoIkkklx1j19oWff7sNmq9kj25LRFFY+11SLI/pwj3pJ7knaLZW2HaBZX8zU8GiPFadZvf1qHY6zRYA7+J7jpwED5KxXYikR0kZdVuaKdiR5msebx7m5IXrO60X7Is9EPTUceuBHyU09bIrltHXYzFZDGc1A4g8zVkjqWhfQ3afSCqNxH0aq3iar4PMB+ncFp3vTgUxrkUi1pEtLxDz/AG2d5kjm5oRJUpQxo+qB7ghnbgZMb/FUb4oqtQyA6B4Jy2l1+/8AQF79ypP7J8EU7Jsi76HZ585KFdpMqL+yUY7NM9Aoj6rfD+66nhjp5RTtI3j3oZ2n1oj/AF6fzRTaPWQ1tEPO2YaTWbwnQaxxSo7imt4L6fcKr3Z16LKa1bl9hY9II55POpPukd0U/wDEWf7d5/nVzalsWesf9Op8JUNyCbw6rM731P6Kba8xZa/2b/AhNW1Bweepb2Z/cbP9mPEj5KS3DTtM+MLmzdOLFZ9f2Y+Ip9udpx3qfve1LG0ynUEFTNb6O/7/AIKKuNVYZ+71Pv6dkJiyPnhdCjsqPRfvv8GqG/WjyLomcJmY6NI78lb2W/dvvP8ABqh2lDPIvcyRlm08Oo/nVSSyhM3+4ztpp7zusqhdznMqVXNMHGB/9bZnoWycAc7ygcQZgtIBB555ELPsdnLn1A0E74iNSBTB8FWNk046lmlVcWThBEkmBEEmJy00QztHWLvIzwqtA0kNLgT0+sSifyfm26j1ujihTaMb9LITjZnx9caoHlEsorVlWtR3nSPouQ9eF35YmgZaowvBkk5zDXDsxwWYyk00a0xIAIHEnPRdxuLGV6cZwfEgNwpYVZdTUZYq+I8F07EUJQpC1NLVtwXEYknQktAseyMQ5t+6LMBze3wKJWNQp+kV0UqQ5vJ9g/qlrJ6tR9xm1srTP6hRyydjz6cSZaKZz4CfcrmzbIsFDOd0mNY3iVXtrM9EUiam9TFrdH9UabLiLHT+sXH3lBNsEA8vYjrZoeiUY4NlSy3IseCvs82a9Zn0GvBHQ52Z681o33X38I0aI71RuLdq1X/RdUAHSW5H3qe9GEPdPEz7cx4pOnE7CaKvVYEbVuxVbO3nVb4hF9vZmepBt+Z2uzN/1B4hGd4jeKb8JX/k/PkCO1Jig/qRvcOViojk0eyAUDbXHzLu4e9Ht1giy0x0AdwaB8lkNrGz3Lp7mfWbmhy+P3qxj/W+SJa2v54oYvWoTb7H9qPFrfmgjuKK7/afT7oLr7H5/ustjVs35TII0PV+KyWhHPJ59LacuEf4g7oso99Qp22R9Er9g+9LZ5np9T/at/8A1cmbbu9Erdn5gJiwhkcS9H7mts6fQrP9mPEpW2nLh2mfG1LZoegWf7MfE5SWlu83tM+IJYdPmUqzc1I391qff6tF2sNE5wiy1P8Ak8ExZKJPReqK2y37t98+AVO/v2NXslW9lh6Me2fBU9oWeYq9gqSWUKn4ki5bfWPWq1lyLyNcbe7cCt2xuarUB6/bZ8Cq5jZbEWySWCc83eMoR2oycw8nN+MIwA82Ot3yQhtWMh1j4mrHkRyfUs20y54gZNfpx61lU6bfJVpOgEDPMmR3LWtbfOVOqp4FZEblTqHignkqlHuPoC1QZBR4VK9qYqEeJKOpGQmwpISDUVxTiR4Uk/CkuuDwHrzSgn9IdXeot6HHwRq0oC2/fNpYOTB7ytWSms+4w9uimBZaDdIpNmOIOc9KqXgcjPMf1WuKcUqYzltNjB1YQsa8uPKT7hCZInjkHryfkc0fXHQw2Wln9Ea9S89vJ+UcV6Jdf7BjeQGnUpXuRZrwlF1p8k5lKIL6jn4ujWPart6vzB5gcVm2+wl1po8oInkVfvioNwA5hufXySZQtO6BpK1QCbYZvKzDXe+aMrwGZhBQdN52foP4o0t2p70x7R/+R/nJAdtd+xPab4r0C7/3al0N8MivPdrCMAHNzfEL0C7T6LS6j8R/BZDaPln6e5SralDFqfN52QHg6T7Z+SJq+qFhne1lBPPwcghuG9odqL6fcNr81WW0LWvrX8lZAPgiqZIKWxEmzg9Orf7an8b1V26PolbqHxBW9mx6ZX+wpfE9UdvX+iVfu/G1M5IbHbL0fuEOzjfQbP8AZg/zOUlUDE2ebfFc2ePoNn+yb80rT6zeseKB8jafPqVbS1Ij0Wp/yeC7a0ifRKn/ACeCNZKXheqKuyh9HcOT/EKntE2LPV7DvBWtjneaq9DmfC5Vtov2Fb7N590qSWUKqeJIv23Mg9APuBVazfTH1mH+Vw+StWsZNj+BnwhVqGj+0zwcq+Y16wRbDfNDtOHwoT2tZ5uev5FF1P8AZffd4NQrtZ+yPf4IHkQufUdbh51/Tj+ErJA3anZHiFrW/wDanp+bVl0h6/YPiEMtxZ8H0BaoExTPGZ6yoiE1M8mS1GAJAJ0Js5IhbQoSXElph6w16882sfjt0csDfz7UeMcvPbw37xI1mq0e8BNWQa+1ep63axDc+AA9wQ/eDsjHM+wLcvGjqZOoWBb6gAPWjngRS1YOXnUz9i9IuweZYebQfwXlttMuGhEjxXqNgd5pnZClt3kXOV0Nqazy/PFZ9sfkVfe5Z9rdkUMh1MELGZvSl0fgUa2x2ZQVdLv8UGuQOnZRfbn7y57QY61GCW1RkN7bfFeh2B3o1H7MEfeXnO07/wBn22+K9Es1TzFLopj5LIbSh5+nuU7Q5CTHf4tZuiP+yKa7tUJ2RmK9qI5Cc+gOKCG8Z2rweqD29nzKyMWXctS+DBWMXo6mSGltLWy7/S7T9jS8XfiqG3zvRanW0fztVjZap6Ta/sqHz/PcqO3dT0V/W34mo+SGx2z6hbs270Gzj/SHiU6sN9vWPcZUNwO9CofZt+ZXatTfb1+9LfI2HPqRWj8Fx4iyuPMVPEj5KO1v1zTalQ/qbvvo1llLwvVFXYw+br9pnwEqHaB/o9b7N/wld2NqblYfWp/AVFtAfM1ulj/hKlllCqi78jTtLzgpnnTZ8IUVl9V/aZ4OSc/zNEn/ANdP4Qo7LUGB/aZ7IcquY1eGX6R80e3/ANQhnahvmHd/wn8ERWV00X9sfCsDaE+Yf1/JyGQlZGWkTVHSG+9oWdZhm77N3yV6q7fp9LaXwtVKynfI+o8e5DLcU37n0BesMz1qAqa0Hed1qu4pkTzZvUTnJmJccU0HJMSJ5S1HpJmJdXWM4kemtq5oAu52O3tPOsD/ADSjN1XInoKCtmzNspk/xk+KZHIHaHg9WvF8zBmcPtz+SGb3q6wVpVLUYHQZHTlAQ/eFT3I5iqTMq0v3h1hem2Gt5lnLCF5Y98uHWvQbPadxo6B4Kb4iyOC7VrqjbKuShr2hVrRWy0QSKIaGLcVQC8yeU92SKLdWQZctT05x60S2mqilgXTfeb9Qf2kdvUu34L0jysUWZ/5bMsv4RHgvLr+fv0+sn3L0S0VYptH1GfCJWJWiPi7yf5yRBaKusoWsFoi9KZ+qR4hbdoq6oVstoi8GE6boS6a7w7tcv2uqPSr4dPH8ysCtU1Whe1qOk8M8+9Ydav4I6i1IaL0NHZKp5+19ij4Kht2/0d3W34pS2XtEVbX0tpe4LP2xrTRPaaj8h8fDm/UO7jfFjoZ5+Sb80x9bzjc9D09apXHaPRKPYGvQSo6teHjv8ClvkFSwWLe/8yuvf6GenyizrdXT6lo9Dbr/AJk9G8R4IlllEn3Y+ozYyplX7VP4CmX2/wAzVj+B/wAJVHZKvHl/ueELl82iadTsu+FTzWqEyesn6myKvo1D7Kn8ICbYqm5U7TPByo0a3o1H7NngorPaN2p1s/7Kl5Gxf7YQWGp5mp22+BWBfzvNu6x4OVu77T5qr2meBWVeTXvY7C0uiCYEwMxJ6M0MhN7Njn1c6R+pRP8AK1VbOfOjqf8ACVWq2jKn2KfgEynXiqOtw9xWPI3i7nQw7U7fd1qvjT7YSHunmq4KcloeTUqd4cSkExxXcSKwm+p1JNxJLTLh3aqmGm8/VPghTZOkX2yi1olzngDrOQRFfNWKD+qENbM1C2003AwWmQeRGYKKBvaMpHsx2Atb5A8nkT9LSBEaaodvXYC1tB3WHKYDx7sl6Jsp+suD318ZD2Me2CB60knLmFy9aIh0sq4gMt6Bpi1noXTJY1JI8MvK5qtB9PyrcOMmMx9EwUV2WcOceHBC96+W/WsFocXOZzdigEYo8F6B+j+hitFHJroxOh+hhp1yPNJWsj0YStBtmPV/DRU6z8l61etTC+mx1msxNTFBxDC3C3EQdzkcupYF80jBBp2WNcnARGcaZz8lkoHQ7Rfl/J5Js0A62GcpLu7pXqVv2JotMC1HQn93dwyOU6fnivK9l3RapHDEV7XatuLPEmvaccRkynlOueDoCTXcklwg3ly+Z5Dtjd7KVoptZV8qMzOEt7oKPf8Ax1SsAKTC4tY1xAMQ2AJzPSEFbbXoyva6RpvqPABk1A0GZzjCBl1r0W5GAvjB5SaTP8004O7mS3Mo6V3BcRRGTinLn/xegP2rZ60NBmkcgTq3QTnr0FADzhtmeoIHfxXrt5UQG71NnHN1sqZAmWt05ZZcl5JUHphOUT0kdA/qugrSCqVJVKav5r3+bPVLnuinaKj21W1X4WNcBSjFiJAznhHvhVLXs/Q3sLLTq8N9Q5tcWwRhkwRBjLI9Cddl5toVcdTyjmFgBFKoWE+qRmHCRkePGc4hQ3jtFZ3GW0rQcuNd+8TqXb7uOcJsrEiU76XMvZK7hUtNqYXFoAbvYHOO7IEtbnrA71n7dWFrKG7Vx74GTHNEZ573VotDZW8xTr2iocbWnD6jhjAJLgMTuIMZrO22vJlSiGs8r67fXfI+kTDRkMz7ysVtCl8ajLyCDZqhis9FpcGy1286YyLzw5xHenWuxYXftGuzIhodyOckBT3BVNGlRe4lobMlpaNS7QnIGDKitV/UqphjnHCS4zUaRGcmBlqfeEGjDjKd9MCr3LjY13labZnI45GccG+HMLOtQw2aJmDUEjrK1H7Ttp0mtirDZzFoqMbDjJAAyEwhu8r9pupkGo0OLnuwuc57gHGRvHM5cSi05DIynfv4v8juzLd2qdJw+6J8Qrd8XZFKofKUzuEw0vJzbp6sA9/BZNxXnSYx5fUAkGAMyTu8B1FNvLadjw8DEZbAkvP0cI1yU8oybVgakkru5v3HZWVKVna8wHU8zjazRpjecCBmOSs17opseGg7rzn5wOiJIzLABqOaEqW1j6TKTaDagdTECp6p04QctSoq21lsqFrsTy4HIue4kdDZmFTYV+riz+4W2agxpqBsxuE4iDxI4QNFnXraBT8pABkRAIHHXIlYtK9rU6nUhwxHDic7M4ZMBs6ZrPrV6uFwc4cOHIoXG53H53NN1MGm08QxnHhChqCK/U8+KyarXOgl3AQOQ5BNfSOP1nHPWVtjf1XZ6Dr2fjrPcBqVSbRPJdry1xEn2qNtYjifajSaWhE5xvqh5oFNNMpfrJ5n2rhtJ5rdQXKB3yRSTv1spLu8beAQbQWkeSIB1WNs6fPt7/BV7Tay4ZqOzViwhzciEcdAK01Keh7ANvbVTpNaKgEDCN0aAZZobvTbm1uBmu7PI5AdCEKt71nauVepaHnUrZai42RoULUX1sdQkkmSTx4ar0K6r8oWSpLoqYWuEcWlwgOB5heV0HkHIlXqFCo+QHOzzKS01K6Y+M9LNHq1X9JFmc6RRpjTgCcoB4ZSAsm37V0XsIZSpguETgzOWumWnvQCbrcDmTl0plazkDMnLpQyu+ZqaWF/I+6LWKdcOccs++Vs2u/2E5eKGbPTxGFddd0LZ25jKdSSwjla2h1UO4AHxW5btsMTWgZwAJAOaGTTh8Las12hxM6CI9ixpJDadWeuDlPaCQZBH3Z+ao07Y3yjnOBOW7EAzzPJaFW7w0FYjPXWRS5BVas2ldhGNpH+RDcDpBycXjTlEZqu++HE5h5Ecamftw6K5dN2Cq4t4AJtsu1rTqudhaqvFzNpW2qS/wAnDQYnUmBoJJVe016kDE6d4HTiFtbKWcOqVQYIDZz6wPms6/gIEc0Zjk+Fq7J6lnqVgPOHMeq2AAOoc1DSu0hpaS7CTmJyJGnzWxs3XANMng0+BTLwtcnI8Sl3a0CUU3qQHZweTa6NRx5KhXsIa3Qakewrcq3z5ljf4RH59yxbTWlveT7UVwowSyhl3MEO/PJT2ykA10cuXQqljfE9KfaKpIS2tQngu3YRFOcwP6qa1OGIEAiFn0XnC3oTnPlMNUcMsMf63cqlpOualpOyKrVyuMa0IDoOpMfquzkmu1WgciraDmoVNX1USasEE8jSkuwkiFs5KSS6uMHVmwpLFTl0JJLFgJ7je/8AEbsrPtNlhJJLvqbEpUtUUbN05c7s/NJJa8jFtZetzPOFYV5DIpJIOYSwULmZNVo6UVW6yABJJSdqbU0Mp4BO0ftVu2S0xi7vmkkqntQynzK9rtpIhYjDvSkktgDW5BBdd5FmKOMKraraSUklwCGXbaSwuI4qC3VJ1XElvMb8JdsbjAXahzXEkvmPice7JR1HbqSS1Gsjsx1XapSSWPIHIdTduhdDkkkQa2j2OVeskku5gPBENE1zl1JaBfQqVzmokkk1EM8nCuJJIhbFKSSS4w//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solidFill>
                <a:prstClr val="black"/>
              </a:solidFill>
            </a:endParaRPr>
          </a:p>
        </p:txBody>
      </p:sp>
      <p:sp>
        <p:nvSpPr>
          <p:cNvPr id="7" name="AutoShape 6" descr="data:image/jpeg;base64,/9j/4AAQSkZJRgABAQAAAQABAAD/2wCEAAkGBhQSERUUEhQVFRUUFxYVGBcVFBUXGBQUGBgaFBQUGBcXHCYeFxojGRgXHy8gIycpLCwsFR4xNTAqNSYrLCkBCQoKDgwOGg8PGiwkHyQ0KiwsKSwsLCwsLCksLC8sKSwsLCwsLCwsKSksKSwsLCwsLCksLCksLCwsLCwsLCwsKf/AABEIALcBEwMBIgACEQEDEQH/xAAbAAABBQEBAAAAAAAAAAAAAAAGAAIDBAUBB//EAEcQAAEDAQUEBQgGCAYCAwAAAAEAAhEDBAUSITEGIkFRYXFygbETIyQykaGywUJic4LR8AcUMzRSouHxJUNjdIPCFVMWo7P/xAAaAQADAQEBAQAAAAAAAAAAAAACAwQBAAUG/8QAMBEAAgEDAgMGBQQDAAAAAAAAAAECAxExITISQYEEIjNRccFCYZGx8BMjodFDUuH/2gAMAwEAAhEDEQA/AA6hWcycJLZ1gkTxg8wtantA45VGteI5eye9ZTCu4OSlsfROEZZRjbSHcA5uCs2Kk3EwVCcEtDo1w5YiO5VNoHEupt+srTtfwRLAiavUYbf/ABlgZVfYaraofDGY3lrqZJAJAGRmSN4DRBd9UqoeW1m4XhrWRpk1oaw9OQ14qHyhaZaSDzBiO8Kd9pfXqNNRxe5zmNxE5xIACB6agQg1LXX7m/dF3l96AxlRpM62kgNaQi9zW1mNdibk/EG1Mmu13T3eCwbpZF5VnTHm2A9eIgeC332I1KTd1pwuBwOdhDhhdofZkpbvjXQQ/EBa8bE+m5xc3ACSRhzbroDx4IcuewNq22uH1G0hmMbhLQQMgcxrEIttteqxrqbgcDpwtdJgcIdqYH9kNbLua202h7nYC2oC12DGA9rpEt+kMojpHJObsnYtlxPh9vT88y1emzdWmMUNqMz85SOJvflLe8LI2dbNoe2BENJEcRx60emu0txgNpuA33WUgFpiAX0HHdPCcz1FB+zhx2y0OBnpiJ6YOmXilUZN3TCjJyaT/NGPvG6KTycTRPPvzzGcIYvXZp1Mk05c3WNXAfNei3hdDvWYQ8ZTEA6DOB1jLXPQLIq1MInlJz4RnxTVUlFjp9mo1435+Z5wWkariLrDSFSi3HvYXPABzgEk8VTtOzgcdx2GYyIJAnqz8VSqqvZnjPskrXjqDq6Crt7XLWsz8FZhYc4nR0cWu0cOpUkzJLZp2Y6UpTV0Lgkx4KdKYCugrLDEyUJFNDk4IBqdzkJQnwuALrm2GlqbhUqYuuY0MLU0qQpjkSFyQwri6kiFM4kkkuBOJLqS06x6E3pTixOaxOLVMfRIG75ztNJv51VxzM1XtIx29g/hA9wJV97c9PmfYi5IkespP5/0UqgVu5aWK0UgdDUZ4yoaoz/FaOzNMfrdHocT7Gkpc9rGr5BG2oG3gw8KjXsPW04m5e1E99WSaQJY8gGSWRu8suKFrPT8peVnaRk1tSoev1RPtRLtLWc1zXNc4atMGMxmktJSRJa9ayMC2Wp2DAX42zMkGQRznMHvKF9jrL5SpVJaXA1HkgOa0kNDnZF2XCemEU2u8cbDja0uOjxkZ+twOWSwNgxQFB5r03vDnGCx+FzIMyJydOmaKWGV4a08/YI71rl+VWC8BxBqsNOqDh4VGDC/qAgoX2IpnylpJGYcG8JyyjXmFuWm8GBrm03Yg6Nx7YJPSDLZyGbS05rM2EpyLQ4CMVUgCTxnd6eASaGlwoxs0b97XY6g8+UxsflhewS0Dp4xpl0jmsPaGtNMl0FxaDiaRBB1kDTiI4RwW3abRVpPLJiJGB0RIMEAHQzwlYm0DqZpPcAWPjNvA5GSIGWccBqmPJXGLSvLXTK/P7KOzNlpuoN8q4ta7EQ4DR0iJyOWp4aASJkT2653MGIEPYROJhBgEfSAJw8c8xkYJ1Ud0s9Co9kn2k5rXsFlIo4m6kuIgmWnJsFokgGJniDwgyyVm2jz03GKd+hcvF9K02Sk6o1r5expxAbr4OIwRrkeuUI3zslScPNDyb+EE4XHkQfVnmMuha1le1z6YAcHOqNGEaHdeTEcZw5R+J2b2upozY4kxmx4IcMhJH8Qz/uUUG0tBsoU6jtNHkd5XPVoFvlGwHNDmkEFpB5OGXcqa9Xu6mHWWkHgOBZ9ISCNdD1rDvTYJj3TQcKc6tdJb1g6jqzTI1f9iCp2KSjxQ1ARdlW7xumpRJD25TGIZtPUfxVKU1a4I2nF2aJAU4PUMrsrrGqROHJ4KrgqRrkLQ2MyUpkJ7SuuaguNtciIXC1SkJhRJguJFhXIUhKaSiQlpDYXCF1cWgChJKUlpx6OGLpapUg1IZ76BezU8dvfGeEO9zVqOpHl/RZ1wb1qtDuQf3ZgLXcj5Hnpptv5v7mfVGa2dkqc2pnQ2of5Y+ayqjc1t7FN9Jd9Wk/3kBT1NrKUEGzDAbxrT9GlTHcSSVs7QZ0GnKcR+ax9nKcW60P1ApsbyzEu8FqX4CLPTnXLuy0SZbiSPjIE7c4CmTyBOiy9lWRY2HmXH5LQvmrFGp2HeBVfZtvodPoB/qmLDPRlvRWtrc1ofo9nyFRw/wDaTr05KhbhqtX9HlL0JzudR39Tp0rKXMbUeq6+xqW68yXedAqDMb/rCTiMOGcznnKwNrW0hZ3uplwkGWO1bPI8QtS3Dfz0+SH9rBFmf3D3hCneQ+cFGk5R00fpg1bqYxlnpCqHEGhoBmHuaSx2oyD4JjUCFaFlAYfJQ8Aw1zDhqiWY99hEPbOIZid0wVHXoxSpgnPA33KmMoIyI4o5S1POjC60ZHdlEm12ZjRLi95AGshhEdBzHuRLb7W+CKm8ACRweMhDgYkiIy5dCwbLXc+3WadWtrHEMjozU9HzKILytpDHh+82DrmWkNMEHUaD2JkdoSTbd0Zdx0C6zWaMy6m3lrhA+RUt6UsAMGd105GRkciOak2XaHWSzSQAKYzIJGUZEKzf1I+SdxyPGRnMQ7U68eSWNhJqyBq0sDi4EAgkiDmCJKDL/ubybwaTDhLZMSQHSZA7oXpLKAe12Jh3TGNkSO0066jNZ9ooxSIBkAnh0Ao4txDr0oV1wvK5nlhYUgF6hcMfq750NQgiAREDIgjMZ6LB2g2VYQX0YYcpZngIJguafoxqRpyRxrpuz0PKq9hlC/C7gcF0FXbxuOtRJD2GASMTQS0xlM/iqEp61wQtOLs0Sh6eKkqvK6HLOENVGWJTSEwPXcaywfGmJwTYXXOTZWoCTR1NKRKbKIW2dSXJSWmXPUp5hNe0NxHQa9SsYFDeOVF55Nd4Kdnvpg3sXSxOtD+Q8XLTqMKq7AM81WM6lrfErSrUUyR51Nma8yckR7FUxiru5U2t9riZ9yH3szRPsRQltoPPybfEypqmPoV30uauz7QGWuv/ABlzY5BjcDSOkmVo7QiKNMcf6D+yzrufFkq6Cajmz/ygT3K9tA6Ws6iepJesiSlrVQEbRvihV7B/BWLlp4bLSEfQ+cqltaYs7+r5hbNnpRZ6QHBg1HRrlmmLaejJ9/6e5i3noT0HwW9+j6l/h7Dzc89PrclgXwfNu6neCJthKUXfR6cR9pjq5LqWGMq5X55ENvzf+c0N7Yfu5HMtH8wRNa27xnmhnbDOm0c6jB4pcd6K6vgS9AnvGkcLRyaB7APxWWRktu9JAjoHtDQFkYUc8nnUnoRXY30+h9nW/wCoWxfZAp1Ow/4Ssq6m/wCI0uijUPvAWptFlRqnlTqfCUxbUHDMmP2TY39Ss+Ikeb1A0MiJHKOStXrZyKbi0hzd3SRnIiWnTVQ7Ns9Bs32YUltYIjpb8QQBQTZCK8+tTBLQIeyWvaAcjE5/2mVRrUR5J2EyJOfHQFaQtv0XtbUbECRBAAgQ4ZjKOeiiqUh5J5YCGy6ATmN0JiHW4Xjy9DM2Us2KhH8VVw0ngwacdU2+7FgZUHCHCYIzjLI5hWdlmejTqPKOy5wGyltBVaaLi2Rza7ejKJDte5Ry3IXUv+oyjaKRBJziSJ4GNR7/AHobq7O063lCBgcHkAjT1WuzHLPgj+jbAxrmGfWdycwgwILDoctQsWwWQPq2gNLQBULhqGncZlJzHerFpgyqlPScdDzK23bUpHfaQOBjI9RVVeuVrsx08L2g6iDB4yge+9nWsqgMJaHuiNQJMZcYTY1PM8mr2NrWDuDgK7Kt266nUjnmOYVTCm3TJJRlB2krCDlyV1clcDqJcXVyFoIkkklx1j19oWff7sNmq9kj25LRFFY+11SLI/pwj3pJ7knaLZW2HaBZX8zU8GiPFadZvf1qHY6zRYA7+J7jpwED5KxXYikR0kZdVuaKdiR5msebx7m5IXrO60X7Is9EPTUceuBHyU09bIrltHXYzFZDGc1A4g8zVkjqWhfQ3afSCqNxH0aq3iar4PMB+ncFp3vTgUxrkUi1pEtLxDz/AG2d5kjm5oRJUpQxo+qB7ghnbgZMb/FUb4oqtQyA6B4Jy2l1+/8AQF79ypP7J8EU7Jsi76HZ585KFdpMqL+yUY7NM9Aoj6rfD+66nhjp5RTtI3j3oZ2n1oj/AF6fzRTaPWQ1tEPO2YaTWbwnQaxxSo7imt4L6fcKr3Z16LKa1bl9hY9II55POpPukd0U/wDEWf7d5/nVzalsWesf9Op8JUNyCbw6rM731P6Kba8xZa/2b/AhNW1Bweepb2Z/cbP9mPEj5KS3DTtM+MLmzdOLFZ9f2Y+Ip9udpx3qfve1LG0ynUEFTNb6O/7/AIKKuNVYZ+71Pv6dkJiyPnhdCjsqPRfvv8GqG/WjyLomcJmY6NI78lb2W/dvvP8ABqh2lDPIvcyRlm08Oo/nVSSyhM3+4ztpp7zusqhdznMqVXNMHGB/9bZnoWycAc7ygcQZgtIBB555ELPsdnLn1A0E74iNSBTB8FWNk046lmlVcWThBEkmBEEmJy00QztHWLvIzwqtA0kNLgT0+sSifyfm26j1ujihTaMb9LITjZnx9caoHlEsorVlWtR3nSPouQ9eF35YmgZaowvBkk5zDXDsxwWYyk00a0xIAIHEnPRdxuLGV6cZwfEgNwpYVZdTUZYq+I8F07EUJQpC1NLVtwXEYknQktAseyMQ5t+6LMBze3wKJWNQp+kV0UqQ5vJ9g/qlrJ6tR9xm1srTP6hRyydjz6cSZaKZz4CfcrmzbIsFDOd0mNY3iVXtrM9EUiam9TFrdH9UabLiLHT+sXH3lBNsEA8vYjrZoeiUY4NlSy3IseCvs82a9Zn0GvBHQ52Z681o33X38I0aI71RuLdq1X/RdUAHSW5H3qe9GEPdPEz7cx4pOnE7CaKvVYEbVuxVbO3nVb4hF9vZmepBt+Z2uzN/1B4hGd4jeKb8JX/k/PkCO1Jig/qRvcOViojk0eyAUDbXHzLu4e9Ht1giy0x0AdwaB8lkNrGz3Lp7mfWbmhy+P3qxj/W+SJa2v54oYvWoTb7H9qPFrfmgjuKK7/afT7oLr7H5/ustjVs35TII0PV+KyWhHPJ59LacuEf4g7oso99Qp22R9Er9g+9LZ5np9T/at/8A1cmbbu9Erdn5gJiwhkcS9H7mts6fQrP9mPEpW2nLh2mfG1LZoegWf7MfE5SWlu83tM+IJYdPmUqzc1I391qff6tF2sNE5wiy1P8Ak8ExZKJPReqK2y37t98+AVO/v2NXslW9lh6Me2fBU9oWeYq9gqSWUKn4ki5bfWPWq1lyLyNcbe7cCt2xuarUB6/bZ8Cq5jZbEWySWCc83eMoR2oycw8nN+MIwA82Ot3yQhtWMh1j4mrHkRyfUs20y54gZNfpx61lU6bfJVpOgEDPMmR3LWtbfOVOqp4FZEblTqHignkqlHuPoC1QZBR4VK9qYqEeJKOpGQmwpISDUVxTiR4Uk/CkuuDwHrzSgn9IdXeot6HHwRq0oC2/fNpYOTB7ytWSms+4w9uimBZaDdIpNmOIOc9KqXgcjPMf1WuKcUqYzltNjB1YQsa8uPKT7hCZInjkHryfkc0fXHQw2Wln9Ea9S89vJ+UcV6Jdf7BjeQGnUpXuRZrwlF1p8k5lKIL6jn4ujWPart6vzB5gcVm2+wl1po8oInkVfvioNwA5hufXySZQtO6BpK1QCbYZvKzDXe+aMrwGZhBQdN52foP4o0t2p70x7R/+R/nJAdtd+xPab4r0C7/3al0N8MivPdrCMAHNzfEL0C7T6LS6j8R/BZDaPln6e5SralDFqfN52QHg6T7Z+SJq+qFhne1lBPPwcghuG9odqL6fcNr81WW0LWvrX8lZAPgiqZIKWxEmzg9Orf7an8b1V26PolbqHxBW9mx6ZX+wpfE9UdvX+iVfu/G1M5IbHbL0fuEOzjfQbP8AZg/zOUlUDE2ebfFc2ePoNn+yb80rT6zeseKB8jafPqVbS1Ij0Wp/yeC7a0ifRKn/ACeCNZKXheqKuyh9HcOT/EKntE2LPV7DvBWtjneaq9DmfC5Vtov2Fb7N590qSWUKqeJIv23Mg9APuBVazfTH1mH+Vw+StWsZNj+BnwhVqGj+0zwcq+Y16wRbDfNDtOHwoT2tZ5uev5FF1P8AZffd4NQrtZ+yPf4IHkQufUdbh51/Tj+ErJA3anZHiFrW/wDanp+bVl0h6/YPiEMtxZ8H0BaoExTPGZ6yoiE1M8mS1GAJAJ0Js5IhbQoSXElph6w16882sfjt0csDfz7UeMcvPbw37xI1mq0e8BNWQa+1ep63axDc+AA9wQ/eDsjHM+wLcvGjqZOoWBb6gAPWjngRS1YOXnUz9i9IuweZYebQfwXlttMuGhEjxXqNgd5pnZClt3kXOV0Nqazy/PFZ9sfkVfe5Z9rdkUMh1MELGZvSl0fgUa2x2ZQVdLv8UGuQOnZRfbn7y57QY61GCW1RkN7bfFeh2B3o1H7MEfeXnO07/wBn22+K9Es1TzFLopj5LIbSh5+nuU7Q5CTHf4tZuiP+yKa7tUJ2RmK9qI5Cc+gOKCG8Z2rweqD29nzKyMWXctS+DBWMXo6mSGltLWy7/S7T9jS8XfiqG3zvRanW0fztVjZap6Ta/sqHz/PcqO3dT0V/W34mo+SGx2z6hbs270Gzj/SHiU6sN9vWPcZUNwO9CofZt+ZXatTfb1+9LfI2HPqRWj8Fx4iyuPMVPEj5KO1v1zTalQ/qbvvo1llLwvVFXYw+br9pnwEqHaB/o9b7N/wld2NqblYfWp/AVFtAfM1ulj/hKlllCqi78jTtLzgpnnTZ8IUVl9V/aZ4OSc/zNEn/ANdP4Qo7LUGB/aZ7IcquY1eGX6R80e3/ANQhnahvmHd/wn8ERWV00X9sfCsDaE+Yf1/JyGQlZGWkTVHSG+9oWdZhm77N3yV6q7fp9LaXwtVKynfI+o8e5DLcU37n0BesMz1qAqa0Hed1qu4pkTzZvUTnJmJccU0HJMSJ5S1HpJmJdXWM4kemtq5oAu52O3tPOsD/ADSjN1XInoKCtmzNspk/xk+KZHIHaHg9WvF8zBmcPtz+SGb3q6wVpVLUYHQZHTlAQ/eFT3I5iqTMq0v3h1hem2Gt5lnLCF5Y98uHWvQbPadxo6B4Kb4iyOC7VrqjbKuShr2hVrRWy0QSKIaGLcVQC8yeU92SKLdWQZctT05x60S2mqilgXTfeb9Qf2kdvUu34L0jysUWZ/5bMsv4RHgvLr+fv0+sn3L0S0VYptH1GfCJWJWiPi7yf5yRBaKusoWsFoi9KZ+qR4hbdoq6oVstoi8GE6boS6a7w7tcv2uqPSr4dPH8ysCtU1Whe1qOk8M8+9Ydav4I6i1IaL0NHZKp5+19ij4Kht2/0d3W34pS2XtEVbX0tpe4LP2xrTRPaaj8h8fDm/UO7jfFjoZ5+Sb80x9bzjc9D09apXHaPRKPYGvQSo6teHjv8ClvkFSwWLe/8yuvf6GenyizrdXT6lo9Dbr/AJk9G8R4IlllEn3Y+ozYyplX7VP4CmX2/wAzVj+B/wAJVHZKvHl/ueELl82iadTsu+FTzWqEyesn6myKvo1D7Kn8ICbYqm5U7TPByo0a3o1H7NngorPaN2p1s/7Kl5Gxf7YQWGp5mp22+BWBfzvNu6x4OVu77T5qr2meBWVeTXvY7C0uiCYEwMxJ6M0MhN7Njn1c6R+pRP8AK1VbOfOjqf8ACVWq2jKn2KfgEynXiqOtw9xWPI3i7nQw7U7fd1qvjT7YSHunmq4KcloeTUqd4cSkExxXcSKwm+p1JNxJLTLh3aqmGm8/VPghTZOkX2yi1olzngDrOQRFfNWKD+qENbM1C2003AwWmQeRGYKKBvaMpHsx2Atb5A8nkT9LSBEaaodvXYC1tB3WHKYDx7sl6Jsp+suD318ZD2Me2CB60knLmFy9aIh0sq4gMt6Bpi1noXTJY1JI8MvK5qtB9PyrcOMmMx9EwUV2WcOceHBC96+W/WsFocXOZzdigEYo8F6B+j+hitFHJroxOh+hhp1yPNJWsj0YStBtmPV/DRU6z8l61etTC+mx1msxNTFBxDC3C3EQdzkcupYF80jBBp2WNcnARGcaZz8lkoHQ7Rfl/J5Js0A62GcpLu7pXqVv2JotMC1HQn93dwyOU6fnivK9l3RapHDEV7XatuLPEmvaccRkynlOueDoCTXcklwg3ly+Z5Dtjd7KVoptZV8qMzOEt7oKPf8Ax1SsAKTC4tY1xAMQ2AJzPSEFbbXoyva6RpvqPABk1A0GZzjCBl1r0W5GAvjB5SaTP8004O7mS3Mo6V3BcRRGTinLn/xegP2rZ60NBmkcgTq3QTnr0FADzhtmeoIHfxXrt5UQG71NnHN1sqZAmWt05ZZcl5JUHphOUT0kdA/qugrSCqVJVKav5r3+bPVLnuinaKj21W1X4WNcBSjFiJAznhHvhVLXs/Q3sLLTq8N9Q5tcWwRhkwRBjLI9Cddl5toVcdTyjmFgBFKoWE+qRmHCRkePGc4hQ3jtFZ3GW0rQcuNd+8TqXb7uOcJsrEiU76XMvZK7hUtNqYXFoAbvYHOO7IEtbnrA71n7dWFrKG7Vx74GTHNEZ573VotDZW8xTr2iocbWnD6jhjAJLgMTuIMZrO22vJlSiGs8r67fXfI+kTDRkMz7ysVtCl8ajLyCDZqhis9FpcGy1286YyLzw5xHenWuxYXftGuzIhodyOckBT3BVNGlRe4lobMlpaNS7QnIGDKitV/UqphjnHCS4zUaRGcmBlqfeEGjDjKd9MCr3LjY13labZnI45GccG+HMLOtQw2aJmDUEjrK1H7Ttp0mtirDZzFoqMbDjJAAyEwhu8r9pupkGo0OLnuwuc57gHGRvHM5cSi05DIynfv4v8juzLd2qdJw+6J8Qrd8XZFKofKUzuEw0vJzbp6sA9/BZNxXnSYx5fUAkGAMyTu8B1FNvLadjw8DEZbAkvP0cI1yU8oybVgakkru5v3HZWVKVna8wHU8zjazRpjecCBmOSs17opseGg7rzn5wOiJIzLABqOaEqW1j6TKTaDagdTECp6p04QctSoq21lsqFrsTy4HIue4kdDZmFTYV+riz+4W2agxpqBsxuE4iDxI4QNFnXraBT8pABkRAIHHXIlYtK9rU6nUhwxHDic7M4ZMBs6ZrPrV6uFwc4cOHIoXG53H53NN1MGm08QxnHhChqCK/U8+KyarXOgl3AQOQ5BNfSOP1nHPWVtjf1XZ6Dr2fjrPcBqVSbRPJdry1xEn2qNtYjifajSaWhE5xvqh5oFNNMpfrJ5n2rhtJ5rdQXKB3yRSTv1spLu8beAQbQWkeSIB1WNs6fPt7/BV7Tay4ZqOzViwhzciEcdAK01Keh7ANvbVTpNaKgEDCN0aAZZobvTbm1uBmu7PI5AdCEKt71nauVepaHnUrZai42RoULUX1sdQkkmSTx4ar0K6r8oWSpLoqYWuEcWlwgOB5heV0HkHIlXqFCo+QHOzzKS01K6Y+M9LNHq1X9JFmc6RRpjTgCcoB4ZSAsm37V0XsIZSpguETgzOWumWnvQCbrcDmTl0plazkDMnLpQyu+ZqaWF/I+6LWKdcOccs++Vs2u/2E5eKGbPTxGFddd0LZ25jKdSSwjla2h1UO4AHxW5btsMTWgZwAJAOaGTTh8Las12hxM6CI9ixpJDadWeuDlPaCQZBH3Z+ao07Y3yjnOBOW7EAzzPJaFW7w0FYjPXWRS5BVas2ldhGNpH+RDcDpBycXjTlEZqu++HE5h5Ecamftw6K5dN2Cq4t4AJtsu1rTqudhaqvFzNpW2qS/wAnDQYnUmBoJJVe016kDE6d4HTiFtbKWcOqVQYIDZz6wPms6/gIEc0Zjk+Fq7J6lnqVgPOHMeq2AAOoc1DSu0hpaS7CTmJyJGnzWxs3XANMng0+BTLwtcnI8Sl3a0CUU3qQHZweTa6NRx5KhXsIa3Qakewrcq3z5ljf4RH59yxbTWlveT7UVwowSyhl3MEO/PJT2ykA10cuXQqljfE9KfaKpIS2tQngu3YRFOcwP6qa1OGIEAiFn0XnC3oTnPlMNUcMsMf63cqlpOualpOyKrVyuMa0IDoOpMfquzkmu1WgciraDmoVNX1USasEE8jSkuwkiFs5KSS6uMHVmwpLFTl0JJLFgJ7je/8AEbsrPtNlhJJLvqbEpUtUUbN05c7s/NJJa8jFtZetzPOFYV5DIpJIOYSwULmZNVo6UVW6yABJJSdqbU0Mp4BO0ftVu2S0xi7vmkkqntQynzK9rtpIhYjDvSkktgDW5BBdd5FmKOMKraraSUklwCGXbaSwuI4qC3VJ1XElvMb8JdsbjAXahzXEkvmPice7JR1HbqSS1Gsjsx1XapSSWPIHIdTduhdDkkkQa2j2OVeskku5gPBENE1zl1JaBfQqVzmokkk1EM8nCuJJIhbFKSSS4w//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solidFill>
                <a:prstClr val="black"/>
              </a:solidFill>
            </a:endParaRPr>
          </a:p>
        </p:txBody>
      </p:sp>
      <p:pic>
        <p:nvPicPr>
          <p:cNvPr id="3080" name="Picture 8" descr="http://30demayo.files.wordpress.com/2011/01/egw2blibro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51720" y="583317"/>
            <a:ext cx="1184176" cy="1431161"/>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http://t1.gstatic.com/images?q=tbn:ANd9GcTOX62QiucCKIrKZF2-A6wdlkupuchcPbjjMBzJ6ONsLuGWbFeLXw"/>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375" y="583317"/>
            <a:ext cx="1447329" cy="1431161"/>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http://t3.gstatic.com/images?q=tbn:ANd9GcQGB1AZCA_hHTBhbn6hD1qCB5LvwNlgcOUbEK9S6hTLiZYAJSLUtQ"/>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0375" y="2132856"/>
            <a:ext cx="2771775" cy="18478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3136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082"/>
                                        </p:tgtEl>
                                        <p:attrNameLst>
                                          <p:attrName>style.visibility</p:attrName>
                                        </p:attrNameLst>
                                      </p:cBhvr>
                                      <p:to>
                                        <p:strVal val="visible"/>
                                      </p:to>
                                    </p:set>
                                    <p:animEffect transition="in" filter="randombar(horizontal)">
                                      <p:cBhvr>
                                        <p:cTn id="7" dur="500"/>
                                        <p:tgtEl>
                                          <p:spTgt spid="308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080"/>
                                        </p:tgtEl>
                                        <p:attrNameLst>
                                          <p:attrName>style.visibility</p:attrName>
                                        </p:attrNameLst>
                                      </p:cBhvr>
                                      <p:to>
                                        <p:strVal val="visible"/>
                                      </p:to>
                                    </p:set>
                                    <p:animEffect transition="in" filter="randombar(horizontal)">
                                      <p:cBhvr>
                                        <p:cTn id="12" dur="500"/>
                                        <p:tgtEl>
                                          <p:spTgt spid="3080"/>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084"/>
                                        </p:tgtEl>
                                        <p:attrNameLst>
                                          <p:attrName>style.visibility</p:attrName>
                                        </p:attrNameLst>
                                      </p:cBhvr>
                                      <p:to>
                                        <p:strVal val="visible"/>
                                      </p:to>
                                    </p:set>
                                    <p:animEffect transition="in" filter="randombar(horizontal)">
                                      <p:cBhvr>
                                        <p:cTn id="17" dur="500"/>
                                        <p:tgtEl>
                                          <p:spTgt spid="3084"/>
                                        </p:tgtEl>
                                      </p:cBhvr>
                                    </p:animEffect>
                                  </p:childTnLst>
                                </p:cTn>
                              </p:par>
                            </p:childTnLst>
                          </p:cTn>
                        </p:par>
                      </p:childTnLst>
                    </p:cTn>
                  </p:par>
                  <p:par>
                    <p:cTn id="18" fill="hold">
                      <p:stCondLst>
                        <p:cond delay="indefinite"/>
                      </p:stCondLst>
                      <p:childTnLst>
                        <p:par>
                          <p:cTn id="19" fill="hold">
                            <p:stCondLst>
                              <p:cond delay="0"/>
                            </p:stCondLst>
                            <p:childTnLst>
                              <p:par>
                                <p:cTn id="20" presetID="26" presetClass="entr" presetSubtype="0" fill="hold" grpId="0" nodeType="clickEffect">
                                  <p:stCondLst>
                                    <p:cond delay="0"/>
                                  </p:stCondLst>
                                  <p:childTnLst>
                                    <p:set>
                                      <p:cBhvr>
                                        <p:cTn id="21" dur="1" fill="hold">
                                          <p:stCondLst>
                                            <p:cond delay="0"/>
                                          </p:stCondLst>
                                        </p:cTn>
                                        <p:tgtEl>
                                          <p:spTgt spid="3">
                                            <p:bg/>
                                          </p:spTgt>
                                        </p:tgtEl>
                                        <p:attrNameLst>
                                          <p:attrName>style.visibility</p:attrName>
                                        </p:attrNameLst>
                                      </p:cBhvr>
                                      <p:to>
                                        <p:strVal val="visible"/>
                                      </p:to>
                                    </p:set>
                                    <p:animEffect transition="in" filter="wipe(down)">
                                      <p:cBhvr>
                                        <p:cTn id="22" dur="580">
                                          <p:stCondLst>
                                            <p:cond delay="0"/>
                                          </p:stCondLst>
                                        </p:cTn>
                                        <p:tgtEl>
                                          <p:spTgt spid="3">
                                            <p:bg/>
                                          </p:spTgt>
                                        </p:tgtEl>
                                      </p:cBhvr>
                                    </p:animEffect>
                                    <p:anim calcmode="lin" valueType="num">
                                      <p:cBhvr>
                                        <p:cTn id="23" dur="1822" tmFilter="0,0; 0.14,0.36; 0.43,0.73; 0.71,0.91; 1.0,1.0">
                                          <p:stCondLst>
                                            <p:cond delay="0"/>
                                          </p:stCondLst>
                                        </p:cTn>
                                        <p:tgtEl>
                                          <p:spTgt spid="3">
                                            <p:bg/>
                                          </p:spTgt>
                                        </p:tgtEl>
                                        <p:attrNameLst>
                                          <p:attrName>ppt_x</p:attrName>
                                        </p:attrNameLst>
                                      </p:cBhvr>
                                      <p:tavLst>
                                        <p:tav tm="0">
                                          <p:val>
                                            <p:strVal val="#ppt_x-0.25"/>
                                          </p:val>
                                        </p:tav>
                                        <p:tav tm="100000">
                                          <p:val>
                                            <p:strVal val="#ppt_x"/>
                                          </p:val>
                                        </p:tav>
                                      </p:tavLst>
                                    </p:anim>
                                    <p:anim calcmode="lin" valueType="num">
                                      <p:cBhvr>
                                        <p:cTn id="24" dur="664" tmFilter="0.0,0.0; 0.25,0.07; 0.50,0.2; 0.75,0.467; 1.0,1.0">
                                          <p:stCondLst>
                                            <p:cond delay="0"/>
                                          </p:stCondLst>
                                        </p:cTn>
                                        <p:tgtEl>
                                          <p:spTgt spid="3">
                                            <p:bg/>
                                          </p:spTgt>
                                        </p:tgtEl>
                                        <p:attrNameLst>
                                          <p:attrName>ppt_y</p:attrName>
                                        </p:attrNameLst>
                                      </p:cBhvr>
                                      <p:tavLst>
                                        <p:tav tm="0" fmla="#ppt_y-sin(pi*$)/3">
                                          <p:val>
                                            <p:fltVal val="0.5"/>
                                          </p:val>
                                        </p:tav>
                                        <p:tav tm="100000">
                                          <p:val>
                                            <p:fltVal val="1"/>
                                          </p:val>
                                        </p:tav>
                                      </p:tavLst>
                                    </p:anim>
                                    <p:anim calcmode="lin" valueType="num">
                                      <p:cBhvr>
                                        <p:cTn id="25" dur="664" tmFilter="0, 0; 0.125,0.2665; 0.25,0.4; 0.375,0.465; 0.5,0.5;  0.625,0.535; 0.75,0.6; 0.875,0.7335; 1,1">
                                          <p:stCondLst>
                                            <p:cond delay="664"/>
                                          </p:stCondLst>
                                        </p:cTn>
                                        <p:tgtEl>
                                          <p:spTgt spid="3">
                                            <p:bg/>
                                          </p:spTgt>
                                        </p:tgtEl>
                                        <p:attrNameLst>
                                          <p:attrName>ppt_y</p:attrName>
                                        </p:attrNameLst>
                                      </p:cBhvr>
                                      <p:tavLst>
                                        <p:tav tm="0" fmla="#ppt_y-sin(pi*$)/9">
                                          <p:val>
                                            <p:fltVal val="0"/>
                                          </p:val>
                                        </p:tav>
                                        <p:tav tm="100000">
                                          <p:val>
                                            <p:fltVal val="1"/>
                                          </p:val>
                                        </p:tav>
                                      </p:tavLst>
                                    </p:anim>
                                    <p:anim calcmode="lin" valueType="num">
                                      <p:cBhvr>
                                        <p:cTn id="26" dur="332" tmFilter="0, 0; 0.125,0.2665; 0.25,0.4; 0.375,0.465; 0.5,0.5;  0.625,0.535; 0.75,0.6; 0.875,0.7335; 1,1">
                                          <p:stCondLst>
                                            <p:cond delay="1324"/>
                                          </p:stCondLst>
                                        </p:cTn>
                                        <p:tgtEl>
                                          <p:spTgt spid="3">
                                            <p:bg/>
                                          </p:spTgt>
                                        </p:tgtEl>
                                        <p:attrNameLst>
                                          <p:attrName>ppt_y</p:attrName>
                                        </p:attrNameLst>
                                      </p:cBhvr>
                                      <p:tavLst>
                                        <p:tav tm="0" fmla="#ppt_y-sin(pi*$)/27">
                                          <p:val>
                                            <p:fltVal val="0"/>
                                          </p:val>
                                        </p:tav>
                                        <p:tav tm="100000">
                                          <p:val>
                                            <p:fltVal val="1"/>
                                          </p:val>
                                        </p:tav>
                                      </p:tavLst>
                                    </p:anim>
                                    <p:anim calcmode="lin" valueType="num">
                                      <p:cBhvr>
                                        <p:cTn id="27" dur="164" tmFilter="0, 0; 0.125,0.2665; 0.25,0.4; 0.375,0.465; 0.5,0.5;  0.625,0.535; 0.75,0.6; 0.875,0.7335; 1,1">
                                          <p:stCondLst>
                                            <p:cond delay="1656"/>
                                          </p:stCondLst>
                                        </p:cTn>
                                        <p:tgtEl>
                                          <p:spTgt spid="3">
                                            <p:bg/>
                                          </p:spTgt>
                                        </p:tgtEl>
                                        <p:attrNameLst>
                                          <p:attrName>ppt_y</p:attrName>
                                        </p:attrNameLst>
                                      </p:cBhvr>
                                      <p:tavLst>
                                        <p:tav tm="0" fmla="#ppt_y-sin(pi*$)/81">
                                          <p:val>
                                            <p:fltVal val="0"/>
                                          </p:val>
                                        </p:tav>
                                        <p:tav tm="100000">
                                          <p:val>
                                            <p:fltVal val="1"/>
                                          </p:val>
                                        </p:tav>
                                      </p:tavLst>
                                    </p:anim>
                                    <p:animScale>
                                      <p:cBhvr>
                                        <p:cTn id="28" dur="26">
                                          <p:stCondLst>
                                            <p:cond delay="650"/>
                                          </p:stCondLst>
                                        </p:cTn>
                                        <p:tgtEl>
                                          <p:spTgt spid="3">
                                            <p:bg/>
                                          </p:spTgt>
                                        </p:tgtEl>
                                      </p:cBhvr>
                                      <p:to x="100000" y="60000"/>
                                    </p:animScale>
                                    <p:animScale>
                                      <p:cBhvr>
                                        <p:cTn id="29" dur="166" decel="50000">
                                          <p:stCondLst>
                                            <p:cond delay="676"/>
                                          </p:stCondLst>
                                        </p:cTn>
                                        <p:tgtEl>
                                          <p:spTgt spid="3">
                                            <p:bg/>
                                          </p:spTgt>
                                        </p:tgtEl>
                                      </p:cBhvr>
                                      <p:to x="100000" y="100000"/>
                                    </p:animScale>
                                    <p:animScale>
                                      <p:cBhvr>
                                        <p:cTn id="30" dur="26">
                                          <p:stCondLst>
                                            <p:cond delay="1312"/>
                                          </p:stCondLst>
                                        </p:cTn>
                                        <p:tgtEl>
                                          <p:spTgt spid="3">
                                            <p:bg/>
                                          </p:spTgt>
                                        </p:tgtEl>
                                      </p:cBhvr>
                                      <p:to x="100000" y="80000"/>
                                    </p:animScale>
                                    <p:animScale>
                                      <p:cBhvr>
                                        <p:cTn id="31" dur="166" decel="50000">
                                          <p:stCondLst>
                                            <p:cond delay="1338"/>
                                          </p:stCondLst>
                                        </p:cTn>
                                        <p:tgtEl>
                                          <p:spTgt spid="3">
                                            <p:bg/>
                                          </p:spTgt>
                                        </p:tgtEl>
                                      </p:cBhvr>
                                      <p:to x="100000" y="100000"/>
                                    </p:animScale>
                                    <p:animScale>
                                      <p:cBhvr>
                                        <p:cTn id="32" dur="26">
                                          <p:stCondLst>
                                            <p:cond delay="1642"/>
                                          </p:stCondLst>
                                        </p:cTn>
                                        <p:tgtEl>
                                          <p:spTgt spid="3">
                                            <p:bg/>
                                          </p:spTgt>
                                        </p:tgtEl>
                                      </p:cBhvr>
                                      <p:to x="100000" y="90000"/>
                                    </p:animScale>
                                    <p:animScale>
                                      <p:cBhvr>
                                        <p:cTn id="33" dur="166" decel="50000">
                                          <p:stCondLst>
                                            <p:cond delay="1668"/>
                                          </p:stCondLst>
                                        </p:cTn>
                                        <p:tgtEl>
                                          <p:spTgt spid="3">
                                            <p:bg/>
                                          </p:spTgt>
                                        </p:tgtEl>
                                      </p:cBhvr>
                                      <p:to x="100000" y="100000"/>
                                    </p:animScale>
                                    <p:animScale>
                                      <p:cBhvr>
                                        <p:cTn id="34" dur="26">
                                          <p:stCondLst>
                                            <p:cond delay="1808"/>
                                          </p:stCondLst>
                                        </p:cTn>
                                        <p:tgtEl>
                                          <p:spTgt spid="3">
                                            <p:bg/>
                                          </p:spTgt>
                                        </p:tgtEl>
                                      </p:cBhvr>
                                      <p:to x="100000" y="95000"/>
                                    </p:animScale>
                                    <p:animScale>
                                      <p:cBhvr>
                                        <p:cTn id="35" dur="166" decel="50000">
                                          <p:stCondLst>
                                            <p:cond delay="1834"/>
                                          </p:stCondLst>
                                        </p:cTn>
                                        <p:tgtEl>
                                          <p:spTgt spid="3">
                                            <p:bg/>
                                          </p:spTgt>
                                        </p:tgtEl>
                                      </p:cBhvr>
                                      <p:to x="100000" y="100000"/>
                                    </p:animScale>
                                  </p:childTnLst>
                                </p:cTn>
                              </p:par>
                            </p:childTnLst>
                          </p:cTn>
                        </p:par>
                      </p:childTnLst>
                    </p:cTn>
                  </p:par>
                  <p:par>
                    <p:cTn id="36" fill="hold">
                      <p:stCondLst>
                        <p:cond delay="indefinite"/>
                      </p:stCondLst>
                      <p:childTnLst>
                        <p:par>
                          <p:cTn id="37" fill="hold">
                            <p:stCondLst>
                              <p:cond delay="0"/>
                            </p:stCondLst>
                            <p:childTnLst>
                              <p:par>
                                <p:cTn id="38" presetID="26" presetClass="entr" presetSubtype="0" fill="hold" grpId="0" nodeType="clickEffect">
                                  <p:stCondLst>
                                    <p:cond delay="0"/>
                                  </p:stCondLst>
                                  <p:childTnLst>
                                    <p:set>
                                      <p:cBhvr>
                                        <p:cTn id="39" dur="1" fill="hold">
                                          <p:stCondLst>
                                            <p:cond delay="0"/>
                                          </p:stCondLst>
                                        </p:cTn>
                                        <p:tgtEl>
                                          <p:spTgt spid="3">
                                            <p:txEl>
                                              <p:pRg st="0" end="0"/>
                                            </p:txEl>
                                          </p:spTgt>
                                        </p:tgtEl>
                                        <p:attrNameLst>
                                          <p:attrName>style.visibility</p:attrName>
                                        </p:attrNameLst>
                                      </p:cBhvr>
                                      <p:to>
                                        <p:strVal val="visible"/>
                                      </p:to>
                                    </p:set>
                                    <p:animEffect transition="in" filter="wipe(down)">
                                      <p:cBhvr>
                                        <p:cTn id="40" dur="580">
                                          <p:stCondLst>
                                            <p:cond delay="0"/>
                                          </p:stCondLst>
                                        </p:cTn>
                                        <p:tgtEl>
                                          <p:spTgt spid="3">
                                            <p:txEl>
                                              <p:pRg st="0" end="0"/>
                                            </p:txEl>
                                          </p:spTgt>
                                        </p:tgtEl>
                                      </p:cBhvr>
                                    </p:animEffect>
                                    <p:anim calcmode="lin" valueType="num">
                                      <p:cBhvr>
                                        <p:cTn id="41"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42"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43"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44"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45"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46" dur="26">
                                          <p:stCondLst>
                                            <p:cond delay="650"/>
                                          </p:stCondLst>
                                        </p:cTn>
                                        <p:tgtEl>
                                          <p:spTgt spid="3">
                                            <p:txEl>
                                              <p:pRg st="0" end="0"/>
                                            </p:txEl>
                                          </p:spTgt>
                                        </p:tgtEl>
                                      </p:cBhvr>
                                      <p:to x="100000" y="60000"/>
                                    </p:animScale>
                                    <p:animScale>
                                      <p:cBhvr>
                                        <p:cTn id="47" dur="166" decel="50000">
                                          <p:stCondLst>
                                            <p:cond delay="676"/>
                                          </p:stCondLst>
                                        </p:cTn>
                                        <p:tgtEl>
                                          <p:spTgt spid="3">
                                            <p:txEl>
                                              <p:pRg st="0" end="0"/>
                                            </p:txEl>
                                          </p:spTgt>
                                        </p:tgtEl>
                                      </p:cBhvr>
                                      <p:to x="100000" y="100000"/>
                                    </p:animScale>
                                    <p:animScale>
                                      <p:cBhvr>
                                        <p:cTn id="48" dur="26">
                                          <p:stCondLst>
                                            <p:cond delay="1312"/>
                                          </p:stCondLst>
                                        </p:cTn>
                                        <p:tgtEl>
                                          <p:spTgt spid="3">
                                            <p:txEl>
                                              <p:pRg st="0" end="0"/>
                                            </p:txEl>
                                          </p:spTgt>
                                        </p:tgtEl>
                                      </p:cBhvr>
                                      <p:to x="100000" y="80000"/>
                                    </p:animScale>
                                    <p:animScale>
                                      <p:cBhvr>
                                        <p:cTn id="49" dur="166" decel="50000">
                                          <p:stCondLst>
                                            <p:cond delay="1338"/>
                                          </p:stCondLst>
                                        </p:cTn>
                                        <p:tgtEl>
                                          <p:spTgt spid="3">
                                            <p:txEl>
                                              <p:pRg st="0" end="0"/>
                                            </p:txEl>
                                          </p:spTgt>
                                        </p:tgtEl>
                                      </p:cBhvr>
                                      <p:to x="100000" y="100000"/>
                                    </p:animScale>
                                    <p:animScale>
                                      <p:cBhvr>
                                        <p:cTn id="50" dur="26">
                                          <p:stCondLst>
                                            <p:cond delay="1642"/>
                                          </p:stCondLst>
                                        </p:cTn>
                                        <p:tgtEl>
                                          <p:spTgt spid="3">
                                            <p:txEl>
                                              <p:pRg st="0" end="0"/>
                                            </p:txEl>
                                          </p:spTgt>
                                        </p:tgtEl>
                                      </p:cBhvr>
                                      <p:to x="100000" y="90000"/>
                                    </p:animScale>
                                    <p:animScale>
                                      <p:cBhvr>
                                        <p:cTn id="51" dur="166" decel="50000">
                                          <p:stCondLst>
                                            <p:cond delay="1668"/>
                                          </p:stCondLst>
                                        </p:cTn>
                                        <p:tgtEl>
                                          <p:spTgt spid="3">
                                            <p:txEl>
                                              <p:pRg st="0" end="0"/>
                                            </p:txEl>
                                          </p:spTgt>
                                        </p:tgtEl>
                                      </p:cBhvr>
                                      <p:to x="100000" y="100000"/>
                                    </p:animScale>
                                    <p:animScale>
                                      <p:cBhvr>
                                        <p:cTn id="52" dur="26">
                                          <p:stCondLst>
                                            <p:cond delay="1808"/>
                                          </p:stCondLst>
                                        </p:cTn>
                                        <p:tgtEl>
                                          <p:spTgt spid="3">
                                            <p:txEl>
                                              <p:pRg st="0" end="0"/>
                                            </p:txEl>
                                          </p:spTgt>
                                        </p:tgtEl>
                                      </p:cBhvr>
                                      <p:to x="100000" y="95000"/>
                                    </p:animScale>
                                    <p:animScale>
                                      <p:cBhvr>
                                        <p:cTn id="53" dur="166" decel="50000">
                                          <p:stCondLst>
                                            <p:cond delay="1834"/>
                                          </p:stCondLst>
                                        </p:cTn>
                                        <p:tgtEl>
                                          <p:spTgt spid="3">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530352"/>
            <a:ext cx="8183880" cy="1818528"/>
          </a:xfrm>
        </p:spPr>
        <p:txBody>
          <a:bodyPr>
            <a:normAutofit fontScale="92500"/>
          </a:bodyPr>
          <a:lstStyle/>
          <a:p>
            <a:pPr marL="0" indent="0" algn="ctr">
              <a:buNone/>
            </a:pPr>
            <a:r>
              <a:rPr lang="es-ES" dirty="0"/>
              <a:t>Finalmente, le damos gracias a Dios, porque a pesar de este conflicto a muerte entre el bien y el mal, en el cual estamos involucrados usted y yo, Dios nos dice dos cosas</a:t>
            </a:r>
            <a:r>
              <a:rPr lang="es-ES" dirty="0" smtClean="0"/>
              <a:t>.</a:t>
            </a:r>
            <a:endParaRPr lang="es-ES" dirty="0"/>
          </a:p>
          <a:p>
            <a:endParaRPr lang="es-CO" dirty="0"/>
          </a:p>
        </p:txBody>
      </p:sp>
      <p:sp>
        <p:nvSpPr>
          <p:cNvPr id="4" name="3 Rectángulo"/>
          <p:cNvSpPr/>
          <p:nvPr/>
        </p:nvSpPr>
        <p:spPr>
          <a:xfrm>
            <a:off x="440512" y="2564904"/>
            <a:ext cx="5787672" cy="3477875"/>
          </a:xfrm>
          <a:prstGeom prst="rect">
            <a:avLst/>
          </a:prstGeom>
          <a:blipFill>
            <a:blip r:embed="rId2"/>
            <a:tile tx="0" ty="0" sx="100000" sy="100000" flip="none" algn="tl"/>
          </a:blipFill>
        </p:spPr>
        <p:txBody>
          <a:bodyPr wrap="square">
            <a:spAutoFit/>
          </a:bodyPr>
          <a:lstStyle/>
          <a:p>
            <a:r>
              <a:rPr lang="es-ES" sz="2000" dirty="0">
                <a:solidFill>
                  <a:prstClr val="black"/>
                </a:solidFill>
              </a:rPr>
              <a:t>1). Que Él está al frente conduciendo el barco que finalmente arribará al puerto de la salvación. </a:t>
            </a:r>
            <a:r>
              <a:rPr lang="es-ES" sz="2000" dirty="0">
                <a:solidFill>
                  <a:prstClr val="black"/>
                </a:solidFill>
              </a:rPr>
              <a:t>Y</a:t>
            </a:r>
          </a:p>
          <a:p>
            <a:endParaRPr lang="es-ES" sz="2000" dirty="0">
              <a:solidFill>
                <a:prstClr val="black"/>
              </a:solidFill>
            </a:endParaRPr>
          </a:p>
          <a:p>
            <a:r>
              <a:rPr lang="es-ES" sz="2000" dirty="0">
                <a:solidFill>
                  <a:prstClr val="black"/>
                </a:solidFill>
              </a:rPr>
              <a:t>2</a:t>
            </a:r>
            <a:r>
              <a:rPr lang="es-ES" sz="2000" dirty="0">
                <a:solidFill>
                  <a:prstClr val="black"/>
                </a:solidFill>
              </a:rPr>
              <a:t>). Que a pesar del conflicto, Dios tiene una iglesia que se mantiene fiel a los principios que Él ha establecido en su </a:t>
            </a:r>
            <a:r>
              <a:rPr lang="es-ES" sz="2000" dirty="0">
                <a:solidFill>
                  <a:prstClr val="black"/>
                </a:solidFill>
              </a:rPr>
              <a:t>Palabra, los </a:t>
            </a:r>
            <a:r>
              <a:rPr lang="es-ES" sz="2000" dirty="0">
                <a:solidFill>
                  <a:prstClr val="black"/>
                </a:solidFill>
              </a:rPr>
              <a:t>Dies Mandamientos, que sin la obediencia a los cuales nadie podrá entrar por la puertas de la ciudad, ni comer del árbol de la vida </a:t>
            </a:r>
            <a:r>
              <a:rPr lang="es-ES" sz="2000" b="1" dirty="0">
                <a:solidFill>
                  <a:srgbClr val="FF0000"/>
                </a:solidFill>
              </a:rPr>
              <a:t>(Apoc.22:14).  </a:t>
            </a:r>
          </a:p>
        </p:txBody>
      </p:sp>
      <p:pic>
        <p:nvPicPr>
          <p:cNvPr id="4098" name="Picture 2" descr="http://t3.gstatic.com/images?q=tbn:ANd9GcRdlLJ5fpq0Z9ZgwlHlELqgFEWcwejCikVtweD30NkTGIIbJQI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8184" y="2564904"/>
            <a:ext cx="2438400" cy="31700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3072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1000" fill="hold"/>
                                        <p:tgtEl>
                                          <p:spTgt spid="4098"/>
                                        </p:tgtEl>
                                        <p:attrNameLst>
                                          <p:attrName>ppt_w</p:attrName>
                                        </p:attrNameLst>
                                      </p:cBhvr>
                                      <p:tavLst>
                                        <p:tav tm="0">
                                          <p:val>
                                            <p:fltVal val="0"/>
                                          </p:val>
                                        </p:tav>
                                        <p:tav tm="100000">
                                          <p:val>
                                            <p:strVal val="#ppt_w"/>
                                          </p:val>
                                        </p:tav>
                                      </p:tavLst>
                                    </p:anim>
                                    <p:anim calcmode="lin" valueType="num">
                                      <p:cBhvr>
                                        <p:cTn id="8" dur="1000" fill="hold"/>
                                        <p:tgtEl>
                                          <p:spTgt spid="4098"/>
                                        </p:tgtEl>
                                        <p:attrNameLst>
                                          <p:attrName>ppt_h</p:attrName>
                                        </p:attrNameLst>
                                      </p:cBhvr>
                                      <p:tavLst>
                                        <p:tav tm="0">
                                          <p:val>
                                            <p:fltVal val="0"/>
                                          </p:val>
                                        </p:tav>
                                        <p:tav tm="100000">
                                          <p:val>
                                            <p:strVal val="#ppt_h"/>
                                          </p:val>
                                        </p:tav>
                                      </p:tavLst>
                                    </p:anim>
                                    <p:anim calcmode="lin" valueType="num">
                                      <p:cBhvr>
                                        <p:cTn id="9" dur="1000" fill="hold"/>
                                        <p:tgtEl>
                                          <p:spTgt spid="4098"/>
                                        </p:tgtEl>
                                        <p:attrNameLst>
                                          <p:attrName>style.rotation</p:attrName>
                                        </p:attrNameLst>
                                      </p:cBhvr>
                                      <p:tavLst>
                                        <p:tav tm="0">
                                          <p:val>
                                            <p:fltVal val="90"/>
                                          </p:val>
                                        </p:tav>
                                        <p:tav tm="100000">
                                          <p:val>
                                            <p:fltVal val="0"/>
                                          </p:val>
                                        </p:tav>
                                      </p:tavLst>
                                    </p:anim>
                                    <p:animEffect transition="in" filter="fade">
                                      <p:cBhvr>
                                        <p:cTn id="10" dur="1000"/>
                                        <p:tgtEl>
                                          <p:spTgt spid="4098"/>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fltVal val="0"/>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anim calcmode="lin" valueType="num">
                                      <p:cBhvr>
                                        <p:cTn id="17" dur="1000" fill="hold"/>
                                        <p:tgtEl>
                                          <p:spTgt spid="4"/>
                                        </p:tgtEl>
                                        <p:attrNameLst>
                                          <p:attrName>style.rotation</p:attrName>
                                        </p:attrNameLst>
                                      </p:cBhvr>
                                      <p:tavLst>
                                        <p:tav tm="0">
                                          <p:val>
                                            <p:fltVal val="90"/>
                                          </p:val>
                                        </p:tav>
                                        <p:tav tm="100000">
                                          <p:val>
                                            <p:fltVal val="0"/>
                                          </p:val>
                                        </p:tav>
                                      </p:tavLst>
                                    </p:anim>
                                    <p:animEffect transition="in" filter="fade">
                                      <p:cBhvr>
                                        <p:cTn id="1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2920" y="530352"/>
            <a:ext cx="8183880" cy="1890536"/>
          </a:xfrm>
          <a:blipFill>
            <a:blip r:embed="rId2"/>
            <a:tile tx="0" ty="0" sx="100000" sy="100000" flip="none" algn="tl"/>
          </a:blipFill>
        </p:spPr>
        <p:txBody>
          <a:bodyPr>
            <a:normAutofit fontScale="92500"/>
          </a:bodyPr>
          <a:lstStyle/>
          <a:p>
            <a:pPr marL="0" indent="0">
              <a:buNone/>
            </a:pPr>
            <a:r>
              <a:rPr lang="es-CO" dirty="0" smtClean="0"/>
              <a:t>Finalmente quiero decirte que no olvides todo lo que Cristo hizo por ti, Él te ama, y quiere pasar la eternidad a tu lado, por tanto, te invito para que juntos elevemos una oración:</a:t>
            </a:r>
          </a:p>
        </p:txBody>
      </p:sp>
      <p:sp>
        <p:nvSpPr>
          <p:cNvPr id="4" name="3 Rectángulo"/>
          <p:cNvSpPr/>
          <p:nvPr/>
        </p:nvSpPr>
        <p:spPr>
          <a:xfrm>
            <a:off x="3491880" y="2708920"/>
            <a:ext cx="5184576" cy="3046988"/>
          </a:xfrm>
          <a:prstGeom prst="rect">
            <a:avLst/>
          </a:prstGeom>
          <a:blipFill>
            <a:blip r:embed="rId2"/>
            <a:tile tx="0" ty="0" sx="100000" sy="100000" flip="none" algn="tl"/>
          </a:blipFill>
        </p:spPr>
        <p:txBody>
          <a:bodyPr wrap="square">
            <a:spAutoFit/>
          </a:bodyPr>
          <a:lstStyle/>
          <a:p>
            <a:pPr algn="ctr"/>
            <a:r>
              <a:rPr lang="es-CO" sz="2400" dirty="0">
                <a:solidFill>
                  <a:prstClr val="black"/>
                </a:solidFill>
              </a:rPr>
              <a:t>«Padre </a:t>
            </a:r>
            <a:r>
              <a:rPr lang="es-CO" sz="2400" dirty="0">
                <a:solidFill>
                  <a:prstClr val="black"/>
                </a:solidFill>
              </a:rPr>
              <a:t>nuestro que estas en el cielo, gracias por todo lo que has hecho por mi</a:t>
            </a:r>
            <a:r>
              <a:rPr lang="es-CO" sz="2400" dirty="0">
                <a:solidFill>
                  <a:prstClr val="black"/>
                </a:solidFill>
              </a:rPr>
              <a:t>,</a:t>
            </a:r>
            <a:r>
              <a:rPr lang="es-CO" sz="2400" dirty="0">
                <a:solidFill>
                  <a:prstClr val="black"/>
                </a:solidFill>
              </a:rPr>
              <a:t> que tenga la bondad de perdonar todos mis </a:t>
            </a:r>
            <a:r>
              <a:rPr lang="es-CO" sz="2400" dirty="0">
                <a:solidFill>
                  <a:prstClr val="black"/>
                </a:solidFill>
              </a:rPr>
              <a:t>pecados, </a:t>
            </a:r>
            <a:r>
              <a:rPr lang="es-CO" sz="2400" dirty="0">
                <a:solidFill>
                  <a:prstClr val="black"/>
                </a:solidFill>
              </a:rPr>
              <a:t>te ruego me ayudes a hacer tu voluntad</a:t>
            </a:r>
            <a:r>
              <a:rPr lang="es-CO" sz="2400" dirty="0">
                <a:solidFill>
                  <a:prstClr val="black"/>
                </a:solidFill>
              </a:rPr>
              <a:t>,, te </a:t>
            </a:r>
            <a:r>
              <a:rPr lang="es-CO" sz="2400" dirty="0">
                <a:solidFill>
                  <a:prstClr val="black"/>
                </a:solidFill>
              </a:rPr>
              <a:t>lo pido en el nombre de Cristo Jesús. </a:t>
            </a:r>
            <a:r>
              <a:rPr lang="es-CO" sz="2400" dirty="0">
                <a:solidFill>
                  <a:prstClr val="black"/>
                </a:solidFill>
              </a:rPr>
              <a:t>Amen». </a:t>
            </a:r>
            <a:endParaRPr lang="es-CO" sz="2400" dirty="0">
              <a:solidFill>
                <a:prstClr val="black"/>
              </a:solidFill>
            </a:endParaRPr>
          </a:p>
        </p:txBody>
      </p:sp>
      <p:sp>
        <p:nvSpPr>
          <p:cNvPr id="5" name="AutoShape 2" descr="data:image/jpeg;base64,/9j/4AAQSkZJRgABAQAAAQABAAD/2wCEAAkGBhQQEBQUEBIVFBQUFRQUFhcUFBcVFRQUFRUVFBQUFRgXHCYeFxojGRUXHy8gIycqLCwsFR4xNTAqNSYrLCoBCQoKDgwOFw8PGiwcHyQpLCksKSkpLCksKSwsLCkpLCwpLCwsKSkpLCwsKSwsKSkpLCwsLCkpKSkpLCwpLCksKf/AABEIAKkBKwMBIgACEQEDEQH/xAAbAAABBQEBAAAAAAAAAAAAAAAAAQMEBQYCB//EAEcQAAEDAgQDBAYGCAUBCQAAAAEAAhEDIQQSMUEFUWEGInGREzKBobHRB0JSYsHwFCNDcoKTotIzU5Lh8RYVY3ODo7LC0+L/xAAZAQEAAwEBAAAAAAAAAAAAAAAAAQIDBAX/xAAhEQEBAQACAwEAAgMAAAAAAAAAAQIDERIhMUEEE0JRYf/aAAwDAQACEQMRAD8A9xQhCAQhCAQhCAQhCAQhCAQklEoFQklJKBUkpqpiWtME3UL/ALbYSQ0F0b6BR3ItM2/FiSmauMDY3nyVNxjHOc3ukNAuZJv4wFkqnanQB0mSCfAkKmuSRrnhtej08UCnZWK4TxrORK02CxwIg+anO+zfDcrCUoXAK6BV2DpCEIBCEIBCEIBCEIBCEIBCEIBCEIBCEIBCEIBCEIBJKQlcF6ByUZlGfiQDE3iY6aSuHYrootkT1al5kmZQDxD7p80Mx0mMp81X+zP+1vDSdmRmUYV+iX03Qq/cV6p/MovEOICiwud4AczsF36boV5v207RGpUIpu7rJa2N/tOHifcAq73JPTTj47qrnE8Z7rjml7redl1w2WiVh+A1zUbmn1nGJ5N7v/uzLbVcV6OkCRbc8j8lzS916MxJPSL2g420NqMJvkke0FeaYDG5ov8AWPxXfarH134wtDCA+GsM/VAu53IanyW37I0qTKYpw2JvLQZO7jzKpe7VpJmei8GOhla3DVLeSiMwNLVrGj923uCde0hp9GRm2zaa626LSTqM9WaXeCxwMNOuyngrP4d4aWk3y/KFcMxIOhF+q3xr17cXLjq9xKBSyozq8be9K3Ezt8FbyjLxqRKJTXpUvpVPcR0clKuJSgoh0hIlQCRCECoSBKgEIQgEIQgEIQgEFCQoG3uWc432yo4bMDL3NkEM0DspcGFxtMDQSRuFbcYxnoqNR/2GOd7QLLxLiGNLsOynRc39ILnVXZhIBcTBdP3W69eZVd66i+c9vReC0qmIyYiqclU3c1pnJeTTPSLQdPNaJzhvHnCqOzmB9Hh6TQdBe2p0+RVhUPe+tysLfBUxF912+ALQfafySkzEbAX/ADqmifuu9/T7vsXIqgfVPv66jL1WnUZ91KNQQMx18jGuibZWa71BmAIGnibKMcXBke+Z0g36Dbp7FGZXF4iAYGgjutMCT19ykWeIc803tAgljgPEtIHzXhVao4Zs2g0XqHaDGfqHAOEuhgjWCe/p0mf3ivMO1FWMgbuxpJ66fh71z8rt/jS+y8E4wRTZGrO64eDjdbviHGA3CZ7GOe+ll5PwOrkqEnSb+BEFanj2PFPCuZmkESOs6BYS9SuvNny/hrHcVNV4cdp2iByUnh/FjTeL2KzVHi1OJOYHkWmfcma/HgQQxjp0lwgePNKr5R6lhe0wESVcYbjbX7rxnDdojA9KyT9pp16wfmr3hXGw67Haag2I9iedivWdPVxigdCrChicse9ef4PjUxdarA4nMArzaN8fr20zasiQZ9o+WqQVfySoeCxJHdnXTx9vNTy83id9h5Lqze487efG9E9J4e5QO0fDamIogUXhr2uDxmLgxxEwHZb63309osvSdD5arprp/wCVNisqtZxv0QHpmERBcWw4UxAJLubRfvCbCY1V0x8gEGQbgjQjmsv2qwwNJ5zZRkJzXgFnfBOW8WM9JUrsViXOwoY8Q+k51Mtmcos9gB3GR7QDyCpi/lX3PljQhKuQV0tGQQlQgRKhCAQhCAQhCAQhCAXLiuk3UKDK/SHjfR4GrzflYP4jf3ArzA8LBxtJrXEBpb6QXIqZGRkH8THOvpPgtx9JmJBOFo/bqhzv3WkA+4lUfZ/Dtq4sPF3NY3Nyl5l19zJeOl1hy33I34p67eiYZmVoHIAKMK4JPeO+k8xvNhcclKzQCfE8lW1a0i1o1h7idtenzstMqaOen0uY55nD8L6nx05KNVxdpPhEu6mOux8tly+r97lcuMXB19gB9sqrxuKjcRyzECCLk8tgDqrdohzFY+LxqDe4AmY6XEgDoo9bicQIBJ0yuI2GkC+mqrXVp3AnU5hNoiLwF06o36xNhMSL2Ive5t4Klq8iF2jxxFE5CRmkTmJsTLveCPBYWh6SsSC0uZTbJMeoJAEnlJ8fYvQa+RwIcC7RpBFMgRpbTp5qp4liGMouaxuURsGADpDR7fasd579unj5Op4yMvRo5SkxTS6A4kgCBOwGyeDpCSo2brBsiMwwOynUuCtcNFHBurnhj9FWrSdqDHcHczQWVfRrGlUa4GLw7wPNeltwYeLhZvtN2aytztFt1MRrPSRgMTLhqvQuEP7oXlPBcUXNE+s2x/A+S9A4HjrC60z9Le41zX8lY4TEh8Cwd1tPhzPzVLTriJXTjuFpN3LLXHNz20JgXt5z587pMJTawkNGpk66/LbyVLR4q4Wd3h7Z+Kn0eJscRDouPWltvOFtOTOnLrh3n8P8UpgsMiYuQdCPrA9IlUnZCvkq5DP62i10OMuD8O80HhxFi4NNME75ZstJUAc3mDyWQNd1HEU3Pt6PFNYSBE0cUwUpPOKsSfuSqfN9n3HTdgrsFNAroFdDA4lXAKWVA6QkCVAIQhAIQhAIQhAhTNUp5yi1ipHl3bbGh/Eg0kBtKjcnQF/dJ/rB9ie7EYcZ6jx9Z5Pu/wBwst2krfpFbGuaf8Suyi07BrCcxPSGg2voN1uewHDvRYVgGgaAJ13ufIW6rl3706c+stLXdDD3g3S5IA1nUg7KBXxju8ZjKYN2xOkCWzNjYwp2OZLYzZeZhxtpHdI3IUBzc2b9aXFxIjK8a3a1vehtt7Tz2W8Y0zXxZB/xAWwbywgEg5ZOUQZE72B1sqjF4h8C+5jvC9rxDeegAO87KyFUwAJPdNxmgDr3zJvrry0ULE4VztJgZ4PfBIHe+2JkzrOutkqYz7sU525cbbjWTYCNDET5JauIeD3S6OQjmbXH4pytg3OP1rmJ7zRJk270aAn2RYwDzWAAvOk6H8FnV4hYnGubMu5RJbufqyL+1UnFa+cd4zrN25oHgNFaYqt9kkbze8bXCrMW5xBubyfYbfZ2Kp20ihwtfK7L5eG4/PVT9lCxVManYzPUkxsL2T+Er5h8lhtvi/gIurPhj7qvi6suHU5Ky1W2Y1uCbYKx/RQ9pa64IUPhzLQrWlTgq+KtqPMeJ8L/AEXFwPVeDH4firnhuLLEn0gjLiMOY1DzPgWiPemqEEA/NT31USdxrMJjswU9uLA1Ky+DqGbW/PuUypUPNLUxe/poK7GIBWYGKIKcZxAqi/pqKWJj1XEeBj4LjiNM16VRhdBePWiS1wLXNdFphzWnbRZ5vFoU3DcWHNWmulNZlbzC8ZY8DMcrrTOk7weXip7XzcGR0usHRxoO6m0cYW3a4jwMLpzz39ce/wCNP8a2QK6BWdw/GnjWHeNj7lZ4firXagj3hbTkzXNri1lZBKm6bwdDKcV2QQhCAQhCAQhCDh5VZxbFinSqPOjGOd5AlWVRY36SeIei4fWvd4FMfxkA+6UHkf6GatGgbHNXdWeD1OVkdZZ/UvZuz9DJRaPyYhvxaV5FwPAZ8fSBFqTKdI/v5W1HDrBcT7QvZ+Gt/VM/dafaRmPvK55706b6yTGvEtDg0i57x07rr6dI9qrsgIBbYOsRBiCZGUGmTE5TPgBsrLENdn7rREGS5oOwIA74OubXmOqiYh1g14pguAvlaNDoO8SToIiJ3hbxiiVMMSGd11y6BB7gLgBM0z1MkbpoYWe6R7S0AB98wH6qIkC87CFIFLNJAacs2y08rYEluhuTtI113Tf6I0aQTDRMNMSb/U1mR7UEJ2DBLc2ztWsJA0MSadu/J29YlR8Tw58WIiAfWAgR/wCGTqDud1Z06Aa5oNyQ3QMEOgnL4RqBJlloXdXCTmAdTuTm7wB3GX1Tz30mPGKntiuI4Bx1zQTJ7rrXMNvTFtJJ68lm61IgRl0OkX05ej5fFelYnhTSImnlMOPqSIBBLe7BF4krJcb4Plk9wnTbaxJJbJIsstZaZrI4qjbQzzg7zyaJt8eih0HZHnqBOljEK1rYexEN12j393xVdVpmDy8PCPqjb4LG/GsvVTlY8LddVOCqSzwspuCecy59x14rd8OdorpmioeCmQFoQO6mGmmP7f0g70HPNU8oZPvjyVVhhAT30lB2bDOa/LArb7zS81nKHHKlOzw10axYjxn83Wlik3J6rSCrGmv51XVPiThYiQs87tKRrTMHq35qThuMsqWmDyNj/v7FXqp8pV9TxrHHkpNPDtc2Wu1VEXAobVj1SQo7PS0xHDnDS6id5qWjxd7bG4T4xzH62U+kOsNxIjUq0wvFZVO/DDZDGwVaRF012Fx8q5wmIlYvCVFoOH1tFpljqthg3qyYVRYCoruiV1ZcO/pxCEK7MIQhAIQkKBqqV5v9K1XO3DUP8ysCf3W2PxK9FrFeXduK2fiDBtRoPd7XAgfEKNXqLZndVnBKZdiaj2jRjja13FrGnoZcBPIdF6hQdIBGhAI6A3AXnPZHGeiLnOY5wcWhwAzFrBO2pAL2iNbgXJC9DZVgTqNedtVz8bfbsYtsgTcyBY7Eg7W9U/kpmtiA6zHAExBiSSTAEEcyL/hdcNxLnSQdLkRAIjmWjeNL+SZqYokQXSP4WzBN4zgt5R0XR2x6POebnMMpPqkU4iLtlzhOuvh1SUnNHr5L6GKbbWtZxmXD+nomzUgAzFwRLwMwIH/eC2Zs3+1AkAz212awdmiXWfJIn6v62wgzfkgdzUyO7kkhxEZZPdzEiNbEGeqhuoWd3CDMg5DzcLncXBjoVIZlc5pkEhpAyloAz5Q6wcdmsHtPO3LqheHHNYxv4wAI0kienPRQID6AsCCbEEuFms3IkesO95idVT8XwEtMtzFpJEtc6ST1b6sZjbc9b376doDbXi17gCRDOhv59K/G4aAbCIboGxfY/qxBBymJ/wB4q0eY47AQ8zzcYIsO8Ruyw6+/dV9duo0EaacgNhtZaztLgA0/VPhl3veALwQLbALLPu62ke20DVc+p03yi8PtmHUH8PwVpgmXVdhW/rD4K1w3rLm06uNsOCFaF2izXB36LTMuEw10r8TwxtdsOAhs3MCJjm5u8BVOJ7D03RALZANiZJylx/aWkCRNo6rS4F0OcJI5XjcEz3m7A77qyYyHNOa4EuGaYaHC5JqG0GdxfddnHJc+3Dy6s08xxPYRwZmBkTaXAToNc/M6SqHG9m3saXGm4tmJD5AIj73Wd17Y0Dv3nL3h3pjLcH155HbkeSi1MOCcxIsRPeF5zOIvWy7H5WU3iik5b+vE6OKdTt6wHNwmOck/FWGHxbamhvyOq33FOyjKl4vBce9JFr61tIuCNAdVkOI9hqo/wznDYJIcAWzB1FQ6ab6HmsdcVbZ5UY00gHNQKGOfTOWoM0dQHixP2jOissNWZUuwg/ELLrptNSn8PUI3VjSM6qHToqdhqatmItTqFFXGCaoOFpq5wlNbZjn1V1w5X2H0VLgWK6oBb5cujyEIV1AhCEAuXLpcOQMVl5D2nqk4jFVGxOdlJsiRDZJEeLB5r1zEvytJOwJ8rryt+Gzva1wJL3uftGY2GbwynzVd/Fs/VnwF+GptaKz8r3iO9IaJcHxmiAS69z9Xz1VUQwxaBbS0eJHxVJguBNLXZi3vgAAXhoJknqSYjlPMq9YyAANgB7AIC58+m+lc7FutDotzp6mY9Y7Ry2Kk0uIy69QATpIN7d3Sefu5qUQlatZWdhgY128abQLxb6/Pp8Uv6Ybd5tze7bC0fX5GZupTXLk0gdS7/U74Srdo6RqNWZJJJAG4iRlzWzEa/FI7EWEtYeYDZ01AnfXXon30Y9WLzOYnyHToun0GnpHK2qns6QXYgX7tMuygyIvFzqZ5n/hRnVdgKcEWhogG1j3rasGm7VaHCt5u/wBXQj8UzUwo5u33B1jmOgUdnTHdpSSwwwAQL5dJAm4J3+AXntFlyTOn2SPG5H4r1HtDw9ppkSYg6hpve9263XnNXChriQeewHIbDoFhyWNsK6i2KnsU5puouWKg9qfcbrm068NRwetotZhqllheE1dFsMBWkKmPre+4mUamWoCPx8Nla1cQ5zXAkN0vlItvGZ4vpuLT0VNUKu8Lg2ljSCbw6wYIsBHq7Lt4r+OHnnyu6NQZh3iSdAXzl+tu85pABsNOScFSpFwSecNiwG3pJ1B336JHYaB3CSQAAHOIbYAXgck5Tw1u8503nK90ak2ut+3L0inCuGgOjpMnUgiQDV3FunNc1cISZh2hFi619f8AFFtbDSRyU8UAB6z/AGvMpt2FB+s/WfXP4KO0stxzs6yqAajTMgHvEEiBABNQwbQTe8nnOZqdgXTNJ06kZjexixBPVemOwTTY5iIiM7o3N79fgu6eHa31RFgN9AIGvRZ6zKvNWPIMRh6+GIFRsjrY+IIsVa8PrtfGxiYWn7YdnX18j6ckMBlo1mZzgDW1o6dVn8LgMlRpGlo/deJCrMRa8lXOFwyt8Lh1HwlCFc4WmtJlS67ScJTVnSCj0KalNC0jGukIQpQEIQgFwV0UhQV3GD+pf1Eeaxr8AQQ61hA9u/vW7xmHzsIWexGDc22XRV17WyztU1GmWuc114g89bKPV4riRpWd5N+Suq+E6/0u8tFW18OPy1y57itpqIL+P4sftZ8abD+CjP7R4z/O8qdP+1P16Q6/6D81DqUhzd/LPzWdxteay6PajG/53/pM/tXH/VeNH7Yfyqf9qjvpDm7+Wf7lHdSb97+V/wDpV8eT/qfLKce2WNH7VvtpU/7Ug7c40avpnxoj/wCMKsqURP1/5Y/vUc0vu1PZTb/enjyJ8sL130i4saton/y3/wD2Jo/SbiRrSon+GoPg9UZw/wB2r/Lb/eoOMw7o7jKs/eYAPcSpk5EeWF3jvpKqPBDqNO/IvHzWcq9oZMlkfxfMKG/BVv8ALPv+SR/BKrhdseJlW/r1ftR5z8P0eLNfUaACJMcwrUhUOF4M5tRrjs4H3rS+gVd56a8eu0jAPgrV8Mq6LLYalC0HDjosevbpl9L8lFXtOMK1rXsc4HNBBAiIMe9JSuFXdoMIamHflEuaM7RzLdR7WyPJbTv8Z7ks9pLvpDbtQd7XfJhXA+kNx0oD2vd/YvPw6pvS0n6zSpNBrz+z/qCt1yubyw3P/XVQ6UmDxLj8l23tnVP7On5O/vWVoUnz/hj2FWOHwzz9T3hTM8iPLC8b2mrO2YPBp/F6kU+NViBcf6W/NVlDBu+z7x81Oo4M/Z+HzVpjX6r55WmCx9QnvO9zR8FzxHh2fvjWL+cz+eaXDYaIt7v91atoueIDYG5K0zmyqXU6RsLQsFZUaKfp4QAAcgnW0oWvTLstNqdCQBdKUBCEIBCEIBIlQg5hclqcSQgaNNcGl0UiEmVBGNEclz6AcgpeVJlQRfQDkk9AOSl5UZUEM4fouTh1OyJMiCtfhVW4/hOYGy0no1w6jKVLzvEdnL6KDW7OdF6W/BApl/DQdlTxW8nllbs50XL+EEbL06pwcHZRKvAxyVNY7aZ5OnndLhxGyssLgyFqXcC6LpnCI2WN4285VXh6SkegVnT4dCeGBVpgvIlYQ52A77+O6kCl0TeBo5ZCmhi6Z8cevpptJdikOSdDUsKVTfo+iPR9E5CIQcBqWF1CIQJCWEqEAhCEAhCEAhCEAhCEAhCEAhCEAhCEAhCEAhCECQiEqECQiEqEHOVJ6NdoQNmiFz6AJ5CBn0AS+hCcKVR0ntwKa7hCFKAhCEAhCEAhCEAhCEAhCEAhCEAhCEH/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solidFill>
                <a:prstClr val="black"/>
              </a:solidFill>
            </a:endParaRPr>
          </a:p>
        </p:txBody>
      </p:sp>
      <p:sp>
        <p:nvSpPr>
          <p:cNvPr id="6" name="AutoShape 4" descr="data:image/jpeg;base64,/9j/4AAQSkZJRgABAQAAAQABAAD/2wCEAAkGBhQQEBQUEBIVFBQUFRQUFhcUFBcVFRQUFRUVFBQUFRgXHCYeFxojGRUXHy8gIycqLCwsFR4xNTAqNSYrLCoBCQoKDgwOFw8PGiwcHyQpLCksKSkpLCksKSwsLCkpLCwpLCwsKSkpLCwsKSwsKSkpLCwsLCkpKSkpLCwpLCksKf/AABEIAKkBKwMBIgACEQEDEQH/xAAbAAABBQEBAAAAAAAAAAAAAAAAAQMEBQYCB//EAEcQAAEDAgQDBAYGCAUBCQAAAAEAAhEDIQQSMUEFUWEGInGREzKBobHRB0JSYsHwFCNDcoKTotIzU5Lh8RYVY3ODo7LC0+L/xAAZAQEAAwEBAAAAAAAAAAAAAAAAAQIDBAX/xAAhEQEBAQACAwEAAgMAAAAAAAAAAQIDERIhMUEEE0JRYf/aAAwDAQACEQMRAD8A9xQhCAQhCAQhCAQhCAQhCAQklEoFQklJKBUkpqpiWtME3UL/ALbYSQ0F0b6BR3ItM2/FiSmauMDY3nyVNxjHOc3ukNAuZJv4wFkqnanQB0mSCfAkKmuSRrnhtej08UCnZWK4TxrORK02CxwIg+anO+zfDcrCUoXAK6BV2DpCEIBCEIBCEIBCEIBCEIBCEIBCEIBCEIBCEIBCEIBJKQlcF6ByUZlGfiQDE3iY6aSuHYrootkT1al5kmZQDxD7p80Mx0mMp81X+zP+1vDSdmRmUYV+iX03Qq/cV6p/MovEOICiwud4AczsF36boV5v207RGpUIpu7rJa2N/tOHifcAq73JPTTj47qrnE8Z7rjml7redl1w2WiVh+A1zUbmn1nGJ5N7v/uzLbVcV6OkCRbc8j8lzS916MxJPSL2g420NqMJvkke0FeaYDG5ov8AWPxXfarH134wtDCA+GsM/VAu53IanyW37I0qTKYpw2JvLQZO7jzKpe7VpJmei8GOhla3DVLeSiMwNLVrGj923uCde0hp9GRm2zaa626LSTqM9WaXeCxwMNOuyngrP4d4aWk3y/KFcMxIOhF+q3xr17cXLjq9xKBSyozq8be9K3Ezt8FbyjLxqRKJTXpUvpVPcR0clKuJSgoh0hIlQCRCECoSBKgEIQgEIQgEIQgEFCQoG3uWc432yo4bMDL3NkEM0DspcGFxtMDQSRuFbcYxnoqNR/2GOd7QLLxLiGNLsOynRc39ILnVXZhIBcTBdP3W69eZVd66i+c9vReC0qmIyYiqclU3c1pnJeTTPSLQdPNaJzhvHnCqOzmB9Hh6TQdBe2p0+RVhUPe+tysLfBUxF912+ALQfafySkzEbAX/ADqmifuu9/T7vsXIqgfVPv66jL1WnUZ91KNQQMx18jGuibZWa71BmAIGnibKMcXBke+Z0g36Dbp7FGZXF4iAYGgjutMCT19ykWeIc803tAgljgPEtIHzXhVao4Zs2g0XqHaDGfqHAOEuhgjWCe/p0mf3ivMO1FWMgbuxpJ66fh71z8rt/jS+y8E4wRTZGrO64eDjdbviHGA3CZ7GOe+ll5PwOrkqEnSb+BEFanj2PFPCuZmkESOs6BYS9SuvNny/hrHcVNV4cdp2iByUnh/FjTeL2KzVHi1OJOYHkWmfcma/HgQQxjp0lwgePNKr5R6lhe0wESVcYbjbX7rxnDdojA9KyT9pp16wfmr3hXGw67Haag2I9iedivWdPVxigdCrChicse9ef4PjUxdarA4nMArzaN8fr20zasiQZ9o+WqQVfySoeCxJHdnXTx9vNTy83id9h5Lqze487efG9E9J4e5QO0fDamIogUXhr2uDxmLgxxEwHZb63309osvSdD5arprp/wCVNisqtZxv0QHpmERBcWw4UxAJLubRfvCbCY1V0x8gEGQbgjQjmsv2qwwNJ5zZRkJzXgFnfBOW8WM9JUrsViXOwoY8Q+k51Mtmcos9gB3GR7QDyCpi/lX3PljQhKuQV0tGQQlQgRKhCAQhCAQhCAQhCAXLiuk3UKDK/SHjfR4GrzflYP4jf3ArzA8LBxtJrXEBpb6QXIqZGRkH8THOvpPgtx9JmJBOFo/bqhzv3WkA+4lUfZ/Dtq4sPF3NY3Nyl5l19zJeOl1hy33I34p67eiYZmVoHIAKMK4JPeO+k8xvNhcclKzQCfE8lW1a0i1o1h7idtenzstMqaOen0uY55nD8L6nx05KNVxdpPhEu6mOux8tly+r97lcuMXB19gB9sqrxuKjcRyzECCLk8tgDqrdohzFY+LxqDe4AmY6XEgDoo9bicQIBJ0yuI2GkC+mqrXVp3AnU5hNoiLwF06o36xNhMSL2Ive5t4Klq8iF2jxxFE5CRmkTmJsTLveCPBYWh6SsSC0uZTbJMeoJAEnlJ8fYvQa+RwIcC7RpBFMgRpbTp5qp4liGMouaxuURsGADpDR7fasd579unj5Op4yMvRo5SkxTS6A4kgCBOwGyeDpCSo2brBsiMwwOynUuCtcNFHBurnhj9FWrSdqDHcHczQWVfRrGlUa4GLw7wPNeltwYeLhZvtN2aytztFt1MRrPSRgMTLhqvQuEP7oXlPBcUXNE+s2x/A+S9A4HjrC60z9Le41zX8lY4TEh8Cwd1tPhzPzVLTriJXTjuFpN3LLXHNz20JgXt5z587pMJTawkNGpk66/LbyVLR4q4Wd3h7Z+Kn0eJscRDouPWltvOFtOTOnLrh3n8P8UpgsMiYuQdCPrA9IlUnZCvkq5DP62i10OMuD8O80HhxFi4NNME75ZstJUAc3mDyWQNd1HEU3Pt6PFNYSBE0cUwUpPOKsSfuSqfN9n3HTdgrsFNAroFdDA4lXAKWVA6QkCVAIQhAIQhAIQhAhTNUp5yi1ipHl3bbGh/Eg0kBtKjcnQF/dJ/rB9ie7EYcZ6jx9Z5Pu/wBwst2krfpFbGuaf8Suyi07BrCcxPSGg2voN1uewHDvRYVgGgaAJ13ufIW6rl3706c+stLXdDD3g3S5IA1nUg7KBXxju8ZjKYN2xOkCWzNjYwp2OZLYzZeZhxtpHdI3IUBzc2b9aXFxIjK8a3a1vehtt7Tz2W8Y0zXxZB/xAWwbywgEg5ZOUQZE72B1sqjF4h8C+5jvC9rxDeegAO87KyFUwAJPdNxmgDr3zJvrry0ULE4VztJgZ4PfBIHe+2JkzrOutkqYz7sU525cbbjWTYCNDET5JauIeD3S6OQjmbXH4pytg3OP1rmJ7zRJk270aAn2RYwDzWAAvOk6H8FnV4hYnGubMu5RJbufqyL+1UnFa+cd4zrN25oHgNFaYqt9kkbze8bXCrMW5xBubyfYbfZ2Kp20ihwtfK7L5eG4/PVT9lCxVManYzPUkxsL2T+Er5h8lhtvi/gIurPhj7qvi6suHU5Ky1W2Y1uCbYKx/RQ9pa64IUPhzLQrWlTgq+KtqPMeJ8L/AEXFwPVeDH4firnhuLLEn0gjLiMOY1DzPgWiPemqEEA/NT31USdxrMJjswU9uLA1Ky+DqGbW/PuUypUPNLUxe/poK7GIBWYGKIKcZxAqi/pqKWJj1XEeBj4LjiNM16VRhdBePWiS1wLXNdFphzWnbRZ5vFoU3DcWHNWmulNZlbzC8ZY8DMcrrTOk7weXip7XzcGR0usHRxoO6m0cYW3a4jwMLpzz39ce/wCNP8a2QK6BWdw/GnjWHeNj7lZ4firXagj3hbTkzXNri1lZBKm6bwdDKcV2QQhCAQhCAQhCDh5VZxbFinSqPOjGOd5AlWVRY36SeIei4fWvd4FMfxkA+6UHkf6GatGgbHNXdWeD1OVkdZZ/UvZuz9DJRaPyYhvxaV5FwPAZ8fSBFqTKdI/v5W1HDrBcT7QvZ+Gt/VM/dafaRmPvK55706b6yTGvEtDg0i57x07rr6dI9qrsgIBbYOsRBiCZGUGmTE5TPgBsrLENdn7rREGS5oOwIA74OubXmOqiYh1g14pguAvlaNDoO8SToIiJ3hbxiiVMMSGd11y6BB7gLgBM0z1MkbpoYWe6R7S0AB98wH6qIkC87CFIFLNJAacs2y08rYEluhuTtI113Tf6I0aQTDRMNMSb/U1mR7UEJ2DBLc2ztWsJA0MSadu/J29YlR8Tw58WIiAfWAgR/wCGTqDud1Z06Aa5oNyQ3QMEOgnL4RqBJlloXdXCTmAdTuTm7wB3GX1Tz30mPGKntiuI4Bx1zQTJ7rrXMNvTFtJJ68lm61IgRl0OkX05ej5fFelYnhTSImnlMOPqSIBBLe7BF4krJcb4Plk9wnTbaxJJbJIsstZaZrI4qjbQzzg7zyaJt8eih0HZHnqBOljEK1rYexEN12j393xVdVpmDy8PCPqjb4LG/GsvVTlY8LddVOCqSzwspuCecy59x14rd8OdorpmioeCmQFoQO6mGmmP7f0g70HPNU8oZPvjyVVhhAT30lB2bDOa/LArb7zS81nKHHKlOzw10axYjxn83Wlik3J6rSCrGmv51XVPiThYiQs87tKRrTMHq35qThuMsqWmDyNj/v7FXqp8pV9TxrHHkpNPDtc2Wu1VEXAobVj1SQo7PS0xHDnDS6id5qWjxd7bG4T4xzH62U+kOsNxIjUq0wvFZVO/DDZDGwVaRF012Fx8q5wmIlYvCVFoOH1tFpljqthg3qyYVRYCoruiV1ZcO/pxCEK7MIQhAIQkKBqqV5v9K1XO3DUP8ysCf3W2PxK9FrFeXduK2fiDBtRoPd7XAgfEKNXqLZndVnBKZdiaj2jRjja13FrGnoZcBPIdF6hQdIBGhAI6A3AXnPZHGeiLnOY5wcWhwAzFrBO2pAL2iNbgXJC9DZVgTqNedtVz8bfbsYtsgTcyBY7Eg7W9U/kpmtiA6zHAExBiSSTAEEcyL/hdcNxLnSQdLkRAIjmWjeNL+SZqYokQXSP4WzBN4zgt5R0XR2x6POebnMMpPqkU4iLtlzhOuvh1SUnNHr5L6GKbbWtZxmXD+nomzUgAzFwRLwMwIH/eC2Zs3+1AkAz212awdmiXWfJIn6v62wgzfkgdzUyO7kkhxEZZPdzEiNbEGeqhuoWd3CDMg5DzcLncXBjoVIZlc5pkEhpAyloAz5Q6wcdmsHtPO3LqheHHNYxv4wAI0kienPRQID6AsCCbEEuFms3IkesO95idVT8XwEtMtzFpJEtc6ST1b6sZjbc9b376doDbXi17gCRDOhv59K/G4aAbCIboGxfY/qxBBymJ/wB4q0eY47AQ8zzcYIsO8Ruyw6+/dV9duo0EaacgNhtZaztLgA0/VPhl3veALwQLbALLPu62ke20DVc+p03yi8PtmHUH8PwVpgmXVdhW/rD4K1w3rLm06uNsOCFaF2izXB36LTMuEw10r8TwxtdsOAhs3MCJjm5u8BVOJ7D03RALZANiZJylx/aWkCRNo6rS4F0OcJI5XjcEz3m7A77qyYyHNOa4EuGaYaHC5JqG0GdxfddnHJc+3Dy6s08xxPYRwZmBkTaXAToNc/M6SqHG9m3saXGm4tmJD5AIj73Wd17Y0Dv3nL3h3pjLcH155HbkeSi1MOCcxIsRPeF5zOIvWy7H5WU3iik5b+vE6OKdTt6wHNwmOck/FWGHxbamhvyOq33FOyjKl4vBce9JFr61tIuCNAdVkOI9hqo/wznDYJIcAWzB1FQ6ab6HmsdcVbZ5UY00gHNQKGOfTOWoM0dQHixP2jOissNWZUuwg/ELLrptNSn8PUI3VjSM6qHToqdhqatmItTqFFXGCaoOFpq5wlNbZjn1V1w5X2H0VLgWK6oBb5cujyEIV1AhCEAuXLpcOQMVl5D2nqk4jFVGxOdlJsiRDZJEeLB5r1zEvytJOwJ8rryt+Gzva1wJL3uftGY2GbwynzVd/Fs/VnwF+GptaKz8r3iO9IaJcHxmiAS69z9Xz1VUQwxaBbS0eJHxVJguBNLXZi3vgAAXhoJknqSYjlPMq9YyAANgB7AIC58+m+lc7FutDotzp6mY9Y7Ry2Kk0uIy69QATpIN7d3Sefu5qUQlatZWdhgY128abQLxb6/Pp8Uv6Ybd5tze7bC0fX5GZupTXLk0gdS7/U74Srdo6RqNWZJJJAG4iRlzWzEa/FI7EWEtYeYDZ01AnfXXon30Y9WLzOYnyHToun0GnpHK2qns6QXYgX7tMuygyIvFzqZ5n/hRnVdgKcEWhogG1j3rasGm7VaHCt5u/wBXQj8UzUwo5u33B1jmOgUdnTHdpSSwwwAQL5dJAm4J3+AXntFlyTOn2SPG5H4r1HtDw9ppkSYg6hpve9263XnNXChriQeewHIbDoFhyWNsK6i2KnsU5puouWKg9qfcbrm068NRwetotZhqllheE1dFsMBWkKmPre+4mUamWoCPx8Nla1cQ5zXAkN0vlItvGZ4vpuLT0VNUKu8Lg2ljSCbw6wYIsBHq7Lt4r+OHnnyu6NQZh3iSdAXzl+tu85pABsNOScFSpFwSecNiwG3pJ1B336JHYaB3CSQAAHOIbYAXgck5Tw1u8503nK90ak2ut+3L0inCuGgOjpMnUgiQDV3FunNc1cISZh2hFi619f8AFFtbDSRyU8UAB6z/AGvMpt2FB+s/WfXP4KO0stxzs6yqAajTMgHvEEiBABNQwbQTe8nnOZqdgXTNJ06kZjexixBPVemOwTTY5iIiM7o3N79fgu6eHa31RFgN9AIGvRZ6zKvNWPIMRh6+GIFRsjrY+IIsVa8PrtfGxiYWn7YdnX18j6ckMBlo1mZzgDW1o6dVn8LgMlRpGlo/deJCrMRa8lXOFwyt8Lh1HwlCFc4WmtJlS67ScJTVnSCj0KalNC0jGukIQpQEIQgFwV0UhQV3GD+pf1Eeaxr8AQQ61hA9u/vW7xmHzsIWexGDc22XRV17WyztU1GmWuc114g89bKPV4riRpWd5N+Suq+E6/0u8tFW18OPy1y57itpqIL+P4sftZ8abD+CjP7R4z/O8qdP+1P16Q6/6D81DqUhzd/LPzWdxteay6PajG/53/pM/tXH/VeNH7Yfyqf9qjvpDm7+Wf7lHdSb97+V/wDpV8eT/qfLKce2WNH7VvtpU/7Ug7c40avpnxoj/wCMKsqURP1/5Y/vUc0vu1PZTb/enjyJ8sL130i4saton/y3/wD2Jo/SbiRrSon+GoPg9UZw/wB2r/Lb/eoOMw7o7jKs/eYAPcSpk5EeWF3jvpKqPBDqNO/IvHzWcq9oZMlkfxfMKG/BVv8ALPv+SR/BKrhdseJlW/r1ftR5z8P0eLNfUaACJMcwrUhUOF4M5tRrjs4H3rS+gVd56a8eu0jAPgrV8Mq6LLYalC0HDjosevbpl9L8lFXtOMK1rXsc4HNBBAiIMe9JSuFXdoMIamHflEuaM7RzLdR7WyPJbTv8Z7ks9pLvpDbtQd7XfJhXA+kNx0oD2vd/YvPw6pvS0n6zSpNBrz+z/qCt1yubyw3P/XVQ6UmDxLj8l23tnVP7On5O/vWVoUnz/hj2FWOHwzz9T3hTM8iPLC8b2mrO2YPBp/F6kU+NViBcf6W/NVlDBu+z7x81Oo4M/Z+HzVpjX6r55WmCx9QnvO9zR8FzxHh2fvjWL+cz+eaXDYaIt7v91atoueIDYG5K0zmyqXU6RsLQsFZUaKfp4QAAcgnW0oWvTLstNqdCQBdKUBCEIBCEIBIlQg5hclqcSQgaNNcGl0UiEmVBGNEclz6AcgpeVJlQRfQDkk9AOSl5UZUEM4fouTh1OyJMiCtfhVW4/hOYGy0no1w6jKVLzvEdnL6KDW7OdF6W/BApl/DQdlTxW8nllbs50XL+EEbL06pwcHZRKvAxyVNY7aZ5OnndLhxGyssLgyFqXcC6LpnCI2WN4285VXh6SkegVnT4dCeGBVpgvIlYQ52A77+O6kCl0TeBo5ZCmhi6Z8cevpptJdikOSdDUsKVTfo+iPR9E5CIQcBqWF1CIQJCWEqEAhCEAhCEAhCEAhCEAhCEAhCEAhCEAhCEAhCECQiEqECQiEqEHOVJ6NdoQNmiFz6AJ5CBn0AS+hCcKVR0ntwKa7hCFKAhCEAhCEAhCEAhCEAhCEAhCEAhCEH/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solidFill>
                <a:prstClr val="black"/>
              </a:solidFill>
            </a:endParaRPr>
          </a:p>
        </p:txBody>
      </p:sp>
      <p:pic>
        <p:nvPicPr>
          <p:cNvPr id="1030" name="Picture 6" descr="http://3.bp.blogspot.com/-nYZAnEdq8Gg/Tv_VKtQu5eI/AAAAAAAAAwQ/2ePSb0WWzX0/s1600/oracion-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2775" y="2708920"/>
            <a:ext cx="2735089" cy="30302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5625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30"/>
                                        </p:tgtEl>
                                        <p:attrNameLst>
                                          <p:attrName>style.visibility</p:attrName>
                                        </p:attrNameLst>
                                      </p:cBhvr>
                                      <p:to>
                                        <p:strVal val="visible"/>
                                      </p:to>
                                    </p:set>
                                    <p:anim calcmode="lin" valueType="num">
                                      <p:cBhvr>
                                        <p:cTn id="7" dur="1000" fill="hold"/>
                                        <p:tgtEl>
                                          <p:spTgt spid="1030"/>
                                        </p:tgtEl>
                                        <p:attrNameLst>
                                          <p:attrName>ppt_w</p:attrName>
                                        </p:attrNameLst>
                                      </p:cBhvr>
                                      <p:tavLst>
                                        <p:tav tm="0">
                                          <p:val>
                                            <p:fltVal val="0"/>
                                          </p:val>
                                        </p:tav>
                                        <p:tav tm="100000">
                                          <p:val>
                                            <p:strVal val="#ppt_w"/>
                                          </p:val>
                                        </p:tav>
                                      </p:tavLst>
                                    </p:anim>
                                    <p:anim calcmode="lin" valueType="num">
                                      <p:cBhvr>
                                        <p:cTn id="8" dur="1000" fill="hold"/>
                                        <p:tgtEl>
                                          <p:spTgt spid="1030"/>
                                        </p:tgtEl>
                                        <p:attrNameLst>
                                          <p:attrName>ppt_h</p:attrName>
                                        </p:attrNameLst>
                                      </p:cBhvr>
                                      <p:tavLst>
                                        <p:tav tm="0">
                                          <p:val>
                                            <p:fltVal val="0"/>
                                          </p:val>
                                        </p:tav>
                                        <p:tav tm="100000">
                                          <p:val>
                                            <p:strVal val="#ppt_h"/>
                                          </p:val>
                                        </p:tav>
                                      </p:tavLst>
                                    </p:anim>
                                    <p:anim calcmode="lin" valueType="num">
                                      <p:cBhvr>
                                        <p:cTn id="9" dur="1000" fill="hold"/>
                                        <p:tgtEl>
                                          <p:spTgt spid="1030"/>
                                        </p:tgtEl>
                                        <p:attrNameLst>
                                          <p:attrName>style.rotation</p:attrName>
                                        </p:attrNameLst>
                                      </p:cBhvr>
                                      <p:tavLst>
                                        <p:tav tm="0">
                                          <p:val>
                                            <p:fltVal val="90"/>
                                          </p:val>
                                        </p:tav>
                                        <p:tav tm="100000">
                                          <p:val>
                                            <p:fltVal val="0"/>
                                          </p:val>
                                        </p:tav>
                                      </p:tavLst>
                                    </p:anim>
                                    <p:animEffect transition="in" filter="fade">
                                      <p:cBhvr>
                                        <p:cTn id="10" dur="1000"/>
                                        <p:tgtEl>
                                          <p:spTgt spid="1030"/>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fltVal val="0"/>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anim calcmode="lin" valueType="num">
                                      <p:cBhvr>
                                        <p:cTn id="17" dur="1000" fill="hold"/>
                                        <p:tgtEl>
                                          <p:spTgt spid="4"/>
                                        </p:tgtEl>
                                        <p:attrNameLst>
                                          <p:attrName>style.rotation</p:attrName>
                                        </p:attrNameLst>
                                      </p:cBhvr>
                                      <p:tavLst>
                                        <p:tav tm="0">
                                          <p:val>
                                            <p:fltVal val="90"/>
                                          </p:val>
                                        </p:tav>
                                        <p:tav tm="100000">
                                          <p:val>
                                            <p:fltVal val="0"/>
                                          </p:val>
                                        </p:tav>
                                      </p:tavLst>
                                    </p:anim>
                                    <p:animEffect transition="in" filter="fade">
                                      <p:cBhvr>
                                        <p:cTn id="1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specto">
  <a:themeElements>
    <a:clrScheme name="Aspecto">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Aspecto">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Aspecto">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2932</Words>
  <Application>Microsoft Office PowerPoint</Application>
  <PresentationFormat>Presentación en pantalla (4:3)</PresentationFormat>
  <Paragraphs>138</Paragraphs>
  <Slides>37</Slides>
  <Notes>0</Notes>
  <HiddenSlides>0</HiddenSlides>
  <MMClips>0</MMClips>
  <ScaleCrop>false</ScaleCrop>
  <HeadingPairs>
    <vt:vector size="4" baseType="variant">
      <vt:variant>
        <vt:lpstr>Tema</vt:lpstr>
      </vt:variant>
      <vt:variant>
        <vt:i4>1</vt:i4>
      </vt:variant>
      <vt:variant>
        <vt:lpstr>Títulos de diapositiva</vt:lpstr>
      </vt:variant>
      <vt:variant>
        <vt:i4>37</vt:i4>
      </vt:variant>
    </vt:vector>
  </HeadingPairs>
  <TitlesOfParts>
    <vt:vector size="38" baseType="lpstr">
      <vt:lpstr>Aspecto</vt:lpstr>
      <vt:lpstr>Presentación de PowerPoint</vt:lpstr>
      <vt:lpstr>Presentación de PowerPoint</vt:lpstr>
      <vt:lpstr>Presentación de PowerPoint</vt:lpstr>
      <vt:lpstr>La pregunta es: ¿Qué estaba haciendo la iglesia al implantar este sistema de salvación?</vt:lpstr>
      <vt:lpstr>Presentación de PowerPoint</vt:lpstr>
      <vt:lpstr>Presentación de PowerPoint</vt:lpstr>
      <vt:lpstr>Mediante este decreto Martin Lutero fue excomulgado.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En un principio, tras su fundación (según la tradición en 753 a. C.), Roma fue una monarquía etrusca. Más tarde (509 a. C.) fue una república latina, y en el 27 a. C. se convirtió en un imperio. En el 476 d.C. El imperio se desintegró en diez partes..</vt:lpstr>
      <vt:lpstr>El Vaticano, cede de la iglesia Católica, tiene una extensión de 44 hectáreas y una población de aproximadamente 900 habitantes; donde están los más de 100 embajadores de los países amigos. </vt:lpstr>
      <vt:lpstr>Presentación de PowerPoint</vt:lpstr>
      <vt:lpstr>Presentación de PowerPoint</vt:lpstr>
      <vt:lpstr>Presentación de PowerPoint</vt:lpstr>
      <vt:lpstr>Estos dos poderes que antes estaban separados, ahora comparten honores.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FAMILIA FIERRO CH</dc:creator>
  <cp:lastModifiedBy>FAMILIA FIERRO CH</cp:lastModifiedBy>
  <cp:revision>1</cp:revision>
  <dcterms:created xsi:type="dcterms:W3CDTF">2012-10-07T14:13:38Z</dcterms:created>
  <dcterms:modified xsi:type="dcterms:W3CDTF">2012-10-07T14:16:25Z</dcterms:modified>
</cp:coreProperties>
</file>